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6" r:id="rId2"/>
    <p:sldId id="287" r:id="rId3"/>
    <p:sldId id="258" r:id="rId4"/>
    <p:sldId id="360" r:id="rId5"/>
    <p:sldId id="290" r:id="rId6"/>
    <p:sldId id="288" r:id="rId7"/>
    <p:sldId id="291" r:id="rId8"/>
    <p:sldId id="289" r:id="rId9"/>
    <p:sldId id="292" r:id="rId10"/>
    <p:sldId id="259" r:id="rId11"/>
    <p:sldId id="260" r:id="rId12"/>
    <p:sldId id="262" r:id="rId13"/>
    <p:sldId id="265" r:id="rId14"/>
    <p:sldId id="280" r:id="rId15"/>
    <p:sldId id="301" r:id="rId16"/>
    <p:sldId id="302" r:id="rId17"/>
    <p:sldId id="303" r:id="rId18"/>
    <p:sldId id="305" r:id="rId19"/>
    <p:sldId id="264" r:id="rId20"/>
    <p:sldId id="268" r:id="rId21"/>
    <p:sldId id="267" r:id="rId22"/>
    <p:sldId id="266" r:id="rId23"/>
    <p:sldId id="269" r:id="rId24"/>
    <p:sldId id="276" r:id="rId25"/>
    <p:sldId id="296" r:id="rId26"/>
    <p:sldId id="294" r:id="rId27"/>
    <p:sldId id="299" r:id="rId28"/>
    <p:sldId id="298" r:id="rId29"/>
    <p:sldId id="297" r:id="rId30"/>
    <p:sldId id="300" r:id="rId31"/>
    <p:sldId id="284" r:id="rId32"/>
    <p:sldId id="285" r:id="rId33"/>
    <p:sldId id="278" r:id="rId34"/>
    <p:sldId id="282" r:id="rId35"/>
    <p:sldId id="283" r:id="rId36"/>
    <p:sldId id="286" r:id="rId37"/>
    <p:sldId id="359" r:id="rId3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1026" y="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24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057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627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4830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980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27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45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52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504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767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788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595C3-D504-4876-AC98-8CC728719E66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700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gif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asimovinstitute.org/wp-content/uploads/2016/09/networkZooPoster.pn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Основы нейронных сетей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/>
              <a:t>1 Лекция. </a:t>
            </a:r>
            <a:r>
              <a:rPr lang="ru-RU" b="1" dirty="0">
                <a:solidFill>
                  <a:schemeClr val="bg1">
                    <a:lumMod val="50000"/>
                  </a:schemeClr>
                </a:solidFill>
              </a:rPr>
              <a:t>Основы машинного обучения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2235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2" algn="ctr" rtl="0">
              <a:spcBef>
                <a:spcPct val="0"/>
              </a:spcBef>
            </a:pPr>
            <a:r>
              <a:rPr lang="ru-RU" sz="2800" b="1" dirty="0"/>
              <a:t>практические примеры задач, решаемых с помощью машинного обучения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038746"/>
            <a:ext cx="8229600" cy="5544616"/>
          </a:xfrm>
        </p:spPr>
        <p:txBody>
          <a:bodyPr>
            <a:noAutofit/>
          </a:bodyPr>
          <a:lstStyle/>
          <a:p>
            <a:r>
              <a:rPr lang="ru-RU" sz="1800" b="1" dirty="0"/>
              <a:t>Экономика и бизнес</a:t>
            </a:r>
            <a:r>
              <a:rPr lang="ru-RU" sz="1800" dirty="0"/>
              <a:t>: </a:t>
            </a:r>
          </a:p>
          <a:p>
            <a:pPr lvl="1"/>
            <a:r>
              <a:rPr lang="ru-RU" sz="1400" dirty="0"/>
              <a:t>оценка рисков невозврата кредитов, банкротств, стоимости определенных категорий товаров,</a:t>
            </a:r>
          </a:p>
          <a:p>
            <a:pPr lvl="1"/>
            <a:r>
              <a:rPr lang="ru-RU" sz="1400" dirty="0"/>
              <a:t>прогнозирование временных рядов (курсов валют, цен на сырьё, спроса, объемов продаж,..), </a:t>
            </a:r>
          </a:p>
          <a:p>
            <a:pPr lvl="1"/>
            <a:r>
              <a:rPr lang="ru-RU" sz="1400" dirty="0"/>
              <a:t>оптимизация товарных и денежных потоков,</a:t>
            </a:r>
          </a:p>
          <a:p>
            <a:pPr lvl="1"/>
            <a:r>
              <a:rPr lang="ru-RU" sz="1400" dirty="0"/>
              <a:t>считывание и распознавание чеков и документов</a:t>
            </a:r>
          </a:p>
          <a:p>
            <a:r>
              <a:rPr lang="ru-RU" sz="1800" b="1" dirty="0"/>
              <a:t>Медицина и здравоохранение</a:t>
            </a:r>
            <a:r>
              <a:rPr lang="ru-RU" sz="1800" dirty="0"/>
              <a:t>: </a:t>
            </a:r>
          </a:p>
          <a:p>
            <a:pPr lvl="1"/>
            <a:r>
              <a:rPr lang="ru-RU" sz="1400" dirty="0"/>
              <a:t>постановка диагноза больному (диагностика заболеваний),</a:t>
            </a:r>
          </a:p>
          <a:p>
            <a:pPr lvl="1"/>
            <a:r>
              <a:rPr lang="ru-RU" sz="1400" dirty="0"/>
              <a:t>обработка медицинских изображений,</a:t>
            </a:r>
          </a:p>
          <a:p>
            <a:pPr lvl="1"/>
            <a:r>
              <a:rPr lang="ru-RU" sz="1400" dirty="0"/>
              <a:t>мониторинг состояния пациента, </a:t>
            </a:r>
          </a:p>
          <a:p>
            <a:pPr lvl="1"/>
            <a:r>
              <a:rPr lang="ru-RU" sz="1400" dirty="0"/>
              <a:t>прогнозирование результатов применения разных методов лечения,</a:t>
            </a:r>
          </a:p>
          <a:p>
            <a:r>
              <a:rPr lang="ru-RU" sz="1800" b="1" dirty="0"/>
              <a:t>Безопасность</a:t>
            </a:r>
            <a:r>
              <a:rPr lang="ru-RU" sz="1800" dirty="0"/>
              <a:t>: </a:t>
            </a:r>
          </a:p>
          <a:p>
            <a:pPr lvl="1"/>
            <a:r>
              <a:rPr lang="ru-RU" sz="1400" dirty="0"/>
              <a:t>обучение водителей, пилотов, машинистов и </a:t>
            </a:r>
            <a:r>
              <a:rPr lang="ru-RU" sz="1400" dirty="0" err="1"/>
              <a:t>тп</a:t>
            </a:r>
            <a:r>
              <a:rPr lang="ru-RU" sz="1400" dirty="0"/>
              <a:t>, </a:t>
            </a:r>
          </a:p>
          <a:p>
            <a:pPr lvl="1"/>
            <a:r>
              <a:rPr lang="ru-RU" sz="1400" dirty="0"/>
              <a:t>беспилотные аппараты,</a:t>
            </a:r>
          </a:p>
          <a:p>
            <a:pPr lvl="1"/>
            <a:r>
              <a:rPr lang="ru-RU" sz="1400" dirty="0"/>
              <a:t>идентификация по лицу, отпечаткам и </a:t>
            </a:r>
            <a:r>
              <a:rPr lang="ru-RU" sz="1400" dirty="0" err="1"/>
              <a:t>тп</a:t>
            </a:r>
            <a:r>
              <a:rPr lang="ru-RU" sz="1400" dirty="0"/>
              <a:t>,</a:t>
            </a:r>
          </a:p>
          <a:p>
            <a:pPr lvl="1"/>
            <a:r>
              <a:rPr lang="ru-RU" sz="1400" dirty="0"/>
              <a:t>обнаружений подделок,</a:t>
            </a:r>
          </a:p>
          <a:p>
            <a:r>
              <a:rPr lang="ru-RU" sz="1800" b="1" dirty="0"/>
              <a:t>Робототехника</a:t>
            </a:r>
            <a:r>
              <a:rPr lang="ru-RU" sz="1800" dirty="0"/>
              <a:t>: </a:t>
            </a:r>
          </a:p>
          <a:p>
            <a:pPr lvl="1"/>
            <a:r>
              <a:rPr lang="ru-RU" sz="1400" dirty="0"/>
              <a:t>распознавание сцены, </a:t>
            </a:r>
          </a:p>
          <a:p>
            <a:pPr lvl="1"/>
            <a:r>
              <a:rPr lang="ru-RU" sz="1400" dirty="0"/>
              <a:t>объектов и препятствий перед роботом, </a:t>
            </a:r>
          </a:p>
          <a:p>
            <a:pPr lvl="1"/>
            <a:r>
              <a:rPr lang="ru-RU" sz="1400" dirty="0"/>
              <a:t>прокладка маршрута движения, управление манипуляторами,</a:t>
            </a:r>
          </a:p>
          <a:p>
            <a:pPr lvl="1"/>
            <a:r>
              <a:rPr lang="ru-RU" sz="1400" dirty="0"/>
              <a:t>поддержание равновесия.</a:t>
            </a:r>
          </a:p>
        </p:txBody>
      </p:sp>
    </p:spTree>
    <p:extLst>
      <p:ext uri="{BB962C8B-B14F-4D97-AF65-F5344CB8AC3E}">
        <p14:creationId xmlns:p14="http://schemas.microsoft.com/office/powerpoint/2010/main" val="1180983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2" algn="ctr" rtl="0">
              <a:spcBef>
                <a:spcPct val="0"/>
              </a:spcBef>
            </a:pPr>
            <a:r>
              <a:rPr lang="ru-RU" sz="2800" b="1" dirty="0"/>
              <a:t>практические примеры задач, решаемых с помощью машинного обучения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08720"/>
            <a:ext cx="8229600" cy="5544616"/>
          </a:xfrm>
        </p:spPr>
        <p:txBody>
          <a:bodyPr>
            <a:noAutofit/>
          </a:bodyPr>
          <a:lstStyle/>
          <a:p>
            <a:r>
              <a:rPr lang="ru-RU" sz="1800" b="1" dirty="0"/>
              <a:t>Связь</a:t>
            </a:r>
            <a:r>
              <a:rPr lang="ru-RU" sz="1800" dirty="0"/>
              <a:t>: </a:t>
            </a:r>
          </a:p>
          <a:p>
            <a:pPr lvl="1"/>
            <a:r>
              <a:rPr lang="ru-RU" sz="1400" dirty="0"/>
              <a:t>сжатие видеоинформации, </a:t>
            </a:r>
          </a:p>
          <a:p>
            <a:pPr lvl="1"/>
            <a:r>
              <a:rPr lang="ru-RU" sz="1400" dirty="0"/>
              <a:t>быстрое кодирование-декодирование, </a:t>
            </a:r>
          </a:p>
          <a:p>
            <a:pPr lvl="1"/>
            <a:r>
              <a:rPr lang="ru-RU" sz="1400" dirty="0"/>
              <a:t>оптимизация сотовых сетей и схем маршрутизации пакетов.</a:t>
            </a:r>
          </a:p>
          <a:p>
            <a:r>
              <a:rPr lang="ru-RU" sz="1800" b="1" dirty="0"/>
              <a:t>Интернет</a:t>
            </a:r>
            <a:r>
              <a:rPr lang="ru-RU" sz="1800" dirty="0"/>
              <a:t>:</a:t>
            </a:r>
          </a:p>
          <a:p>
            <a:pPr lvl="1"/>
            <a:r>
              <a:rPr lang="ru-RU" sz="1400" dirty="0"/>
              <a:t>ассоциативный поиск информации, </a:t>
            </a:r>
          </a:p>
          <a:p>
            <a:pPr lvl="1"/>
            <a:r>
              <a:rPr lang="ru-RU" sz="1400" dirty="0"/>
              <a:t>электронные секретари и автономные агенты в интернете,</a:t>
            </a:r>
          </a:p>
          <a:p>
            <a:pPr lvl="1"/>
            <a:r>
              <a:rPr lang="ru-RU" sz="1400" dirty="0"/>
              <a:t>фильтрация и блокировка спама,</a:t>
            </a:r>
          </a:p>
          <a:p>
            <a:pPr lvl="1"/>
            <a:r>
              <a:rPr lang="ru-RU" sz="1400" dirty="0"/>
              <a:t>распознавание </a:t>
            </a:r>
            <a:r>
              <a:rPr lang="ru-RU" sz="1400" dirty="0" err="1"/>
              <a:t>captcha</a:t>
            </a:r>
            <a:r>
              <a:rPr lang="ru-RU" sz="1400" dirty="0"/>
              <a:t>.</a:t>
            </a:r>
          </a:p>
          <a:p>
            <a:r>
              <a:rPr lang="ru-RU" sz="1800" b="1" dirty="0"/>
              <a:t>Политологические и социологические технологии</a:t>
            </a:r>
            <a:r>
              <a:rPr lang="ru-RU" sz="1800" dirty="0"/>
              <a:t>: </a:t>
            </a:r>
          </a:p>
          <a:p>
            <a:pPr lvl="1"/>
            <a:r>
              <a:rPr lang="ru-RU" sz="1400" dirty="0"/>
              <a:t>предсказание результатов выборов,  </a:t>
            </a:r>
          </a:p>
          <a:p>
            <a:pPr lvl="1"/>
            <a:r>
              <a:rPr lang="ru-RU" sz="1400" dirty="0"/>
              <a:t>анализ опросов, </a:t>
            </a:r>
          </a:p>
          <a:p>
            <a:pPr lvl="1"/>
            <a:r>
              <a:rPr lang="ru-RU" sz="1400" dirty="0"/>
              <a:t>исследование и визуализация социальной динамики населения.</a:t>
            </a:r>
          </a:p>
          <a:p>
            <a:r>
              <a:rPr lang="ru-RU" sz="1800" b="1" dirty="0"/>
              <a:t>Ввод и обработка информации</a:t>
            </a:r>
            <a:r>
              <a:rPr lang="ru-RU" sz="1800" dirty="0"/>
              <a:t>: </a:t>
            </a:r>
          </a:p>
          <a:p>
            <a:pPr lvl="1"/>
            <a:r>
              <a:rPr lang="ru-RU" sz="1400" dirty="0"/>
              <a:t>распознавание рукописных текстов, и команд</a:t>
            </a:r>
          </a:p>
          <a:p>
            <a:r>
              <a:rPr lang="ru-RU" sz="1800" b="1" dirty="0"/>
              <a:t>Компьютерные и настольные игры</a:t>
            </a:r>
            <a:r>
              <a:rPr lang="ru-RU" sz="1800" dirty="0"/>
              <a:t>: </a:t>
            </a:r>
          </a:p>
          <a:p>
            <a:pPr lvl="1"/>
            <a:r>
              <a:rPr lang="ru-RU" sz="1400" dirty="0"/>
              <a:t>создание </a:t>
            </a:r>
            <a:r>
              <a:rPr lang="ru-RU" sz="1400" dirty="0" err="1"/>
              <a:t>нейроигроков</a:t>
            </a:r>
            <a:r>
              <a:rPr lang="ru-RU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3706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/>
              <a:t>практические примеры задач, решаемых с помощью машинного обучения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9047" y="1268760"/>
            <a:ext cx="8229600" cy="5544616"/>
          </a:xfrm>
        </p:spPr>
        <p:txBody>
          <a:bodyPr>
            <a:noAutofit/>
          </a:bodyPr>
          <a:lstStyle/>
          <a:p>
            <a:pPr lvl="0"/>
            <a:r>
              <a:rPr lang="ru-RU" sz="2400" b="1" dirty="0"/>
              <a:t>Распознавание радиолокационных  изображений.</a:t>
            </a:r>
          </a:p>
          <a:p>
            <a:pPr marL="0" lvl="0" indent="0">
              <a:buNone/>
            </a:pPr>
            <a:r>
              <a:rPr lang="ru-RU" sz="2000" dirty="0"/>
              <a:t>Определение плохо-формализуемых целей, выделение границ целей и их селекция, мониторинг радиолокационной обстановки, подсчет целей</a:t>
            </a:r>
          </a:p>
          <a:p>
            <a:r>
              <a:rPr lang="ru-RU" sz="2400" b="1" dirty="0"/>
              <a:t>Отслеживание целей</a:t>
            </a:r>
          </a:p>
          <a:p>
            <a:pPr marL="0" indent="0">
              <a:buNone/>
            </a:pPr>
            <a:r>
              <a:rPr lang="ru-RU" sz="2000" dirty="0"/>
              <a:t>вторичная траекторная обработка, в ходе которой проводится отсеивание основной массы ложных отметок, а также определяются скорости перемещения целей, выбор наиболее значимых целей. </a:t>
            </a:r>
          </a:p>
          <a:p>
            <a:pPr marL="0" indent="0">
              <a:buNone/>
            </a:pPr>
            <a:r>
              <a:rPr lang="ru-RU" sz="2000" dirty="0"/>
              <a:t>Может быть использована комплексная информация от различных источников. типичная задача - выбор опасных целей. </a:t>
            </a:r>
          </a:p>
          <a:p>
            <a:r>
              <a:rPr lang="ru-RU" sz="2000" b="1" dirty="0"/>
              <a:t>Классификация сигналов:</a:t>
            </a:r>
          </a:p>
          <a:p>
            <a:pPr marL="0" indent="0">
              <a:buNone/>
            </a:pPr>
            <a:r>
              <a:rPr lang="ru-RU" sz="2000" dirty="0"/>
              <a:t>Например чтобы отличить где один человек, где группа лиц, а где машина по сигналам</a:t>
            </a:r>
          </a:p>
          <a:p>
            <a:r>
              <a:rPr lang="ru-RU" sz="2000" b="1" dirty="0"/>
              <a:t>Навигация и прокладывание оптимальных маршрутов по заданным эмпирическим правилам 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55377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pPr lvl="1"/>
            <a:r>
              <a:rPr lang="ru-RU" b="1" dirty="0"/>
              <a:t>Принцип работы нейронных сетей</a:t>
            </a:r>
            <a:endParaRPr lang="ru-RU" sz="2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836712"/>
            <a:ext cx="8712968" cy="5688632"/>
          </a:xfrm>
        </p:spPr>
        <p:txBody>
          <a:bodyPr>
            <a:noAutofit/>
          </a:bodyPr>
          <a:lstStyle/>
          <a:p>
            <a:r>
              <a:rPr lang="ru-RU" sz="1800" dirty="0"/>
              <a:t>Принцип работы сети:</a:t>
            </a:r>
          </a:p>
        </p:txBody>
      </p:sp>
      <p:pic>
        <p:nvPicPr>
          <p:cNvPr id="4" name="Рисунок 3" descr="https://habrastorage.org/files/195/f7c/fb9/195f7cfb9887458dbf8c7d808891246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7776864" cy="37444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269927" y="5158932"/>
            <a:ext cx="86225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Нейроны представляют собой граф, имеющий в качестве узлов нелинейные функции</a:t>
            </a:r>
          </a:p>
          <a:p>
            <a:r>
              <a:rPr lang="ru-RU" dirty="0"/>
              <a:t> преобразующие взвешенную сумму  поступающих на них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4026124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Autofit/>
          </a:bodyPr>
          <a:lstStyle/>
          <a:p>
            <a:r>
              <a:rPr lang="ru-RU" sz="2000" b="1" dirty="0"/>
              <a:t>Пример нейронной сети для распознавания лиц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3789040"/>
            <a:ext cx="8301608" cy="2664297"/>
          </a:xfrm>
        </p:spPr>
        <p:txBody>
          <a:bodyPr>
            <a:noAutofit/>
          </a:bodyPr>
          <a:lstStyle/>
          <a:p>
            <a:r>
              <a:rPr lang="ru-RU" sz="1800" dirty="0"/>
              <a:t/>
            </a:r>
            <a:br>
              <a:rPr lang="ru-RU" sz="1800" dirty="0"/>
            </a:br>
            <a:endParaRPr lang="ru-RU" sz="1800" dirty="0"/>
          </a:p>
        </p:txBody>
      </p:sp>
      <p:pic>
        <p:nvPicPr>
          <p:cNvPr id="6" name="Рисунок 5" descr="https://habrastorage.org/files/454/932/e63/454932e63d134b879a854e454cef6b9b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903156"/>
            <a:ext cx="5976664" cy="4110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3239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4642" y="266828"/>
            <a:ext cx="7986713" cy="46846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Фундаментальные теоремы обучения нейронных сетей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4889" y="735292"/>
            <a:ext cx="8634222" cy="58277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300" b="1" dirty="0"/>
              <a:t>Теорема </a:t>
            </a:r>
            <a:r>
              <a:rPr lang="ru-RU" sz="2300" b="1" dirty="0" err="1"/>
              <a:t>Хорника</a:t>
            </a:r>
            <a:r>
              <a:rPr lang="ru-RU" sz="2300" b="1" dirty="0"/>
              <a:t> (Цыбенко)</a:t>
            </a:r>
            <a:r>
              <a:rPr lang="en-US" sz="2300" dirty="0"/>
              <a:t>: </a:t>
            </a:r>
            <a:r>
              <a:rPr lang="ru-RU" sz="2300" dirty="0"/>
              <a:t>любую непрерывную функцию можно сколь угодно точно приблизить нейронной сетью с одним скрытым уровнем. при условии, что выборка входных объектов линейно разделима. </a:t>
            </a:r>
          </a:p>
          <a:p>
            <a:r>
              <a:rPr lang="ru-RU" sz="2300" dirty="0"/>
              <a:t>Теорема основана на теореме </a:t>
            </a:r>
            <a:r>
              <a:rPr lang="ru-RU" sz="2300" b="1" dirty="0"/>
              <a:t>Колмогорова-Арнольда.</a:t>
            </a:r>
          </a:p>
          <a:p>
            <a:pPr defTabSz="358775">
              <a:spcBef>
                <a:spcPts val="0"/>
              </a:spcBef>
            </a:pPr>
            <a:r>
              <a:rPr lang="en-US" sz="2300" dirty="0"/>
              <a:t>	</a:t>
            </a:r>
            <a:r>
              <a:rPr lang="ru-RU" sz="2300" i="1" dirty="0"/>
              <a:t>На практике вместо ширины увеличивают глубину сети.</a:t>
            </a:r>
          </a:p>
          <a:p>
            <a:pPr defTabSz="358775">
              <a:spcBef>
                <a:spcPts val="0"/>
              </a:spcBef>
            </a:pPr>
            <a:r>
              <a:rPr lang="ru-RU" sz="2300" i="1" dirty="0"/>
              <a:t>	В настоящее время</a:t>
            </a:r>
            <a:r>
              <a:rPr lang="en-US" sz="2300" i="1" dirty="0"/>
              <a:t> </a:t>
            </a:r>
            <a:r>
              <a:rPr lang="ru-RU" sz="2300" i="1" dirty="0"/>
              <a:t>не существует конструктивного 	подхода, 	который бы </a:t>
            </a:r>
            <a:r>
              <a:rPr lang="en-US" sz="2300" i="1" dirty="0"/>
              <a:t>	</a:t>
            </a:r>
            <a:r>
              <a:rPr lang="ru-RU" sz="2300" i="1" dirty="0"/>
              <a:t>позволял </a:t>
            </a:r>
            <a:r>
              <a:rPr lang="en-US" sz="2300" i="1" dirty="0"/>
              <a:t>	</a:t>
            </a:r>
            <a:r>
              <a:rPr lang="ru-RU" sz="2300" i="1" dirty="0"/>
              <a:t>гарантированно 	создавать</a:t>
            </a:r>
            <a:r>
              <a:rPr lang="en-US" sz="2300" i="1" dirty="0"/>
              <a:t> </a:t>
            </a:r>
            <a:r>
              <a:rPr lang="ru-RU" sz="2300" i="1" dirty="0"/>
              <a:t>	нейронные сети с заранее заданными свойствами.</a:t>
            </a:r>
          </a:p>
        </p:txBody>
      </p:sp>
    </p:spTree>
    <p:extLst>
      <p:ext uri="{BB962C8B-B14F-4D97-AF65-F5344CB8AC3E}">
        <p14:creationId xmlns:p14="http://schemas.microsoft.com/office/powerpoint/2010/main" val="2666746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4642" y="266828"/>
            <a:ext cx="7986713" cy="46846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Фундаментальные теоремы обучения нейронных сетей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4889" y="735292"/>
            <a:ext cx="8634222" cy="58277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300" b="1" dirty="0"/>
              <a:t>Теорема об отсутствии</a:t>
            </a:r>
            <a:r>
              <a:rPr lang="en-US" sz="2300" b="1" dirty="0"/>
              <a:t> </a:t>
            </a:r>
            <a:r>
              <a:rPr lang="ru-RU" sz="2300" b="1" dirty="0"/>
              <a:t>бесплатных завтраков </a:t>
            </a:r>
            <a:r>
              <a:rPr lang="ru-RU" sz="2300" dirty="0"/>
              <a:t>в среднем по всем возможным порождающим определениям у любого алгоритма классификации частота ошибок классификации ранее не наблюдавшихся примеров одинакова.</a:t>
            </a:r>
            <a:endParaRPr lang="en-US" sz="2300" dirty="0"/>
          </a:p>
          <a:p>
            <a:pPr>
              <a:spcBef>
                <a:spcPts val="0"/>
              </a:spcBef>
              <a:tabLst>
                <a:tab pos="263525" algn="l"/>
              </a:tabLst>
            </a:pPr>
            <a:r>
              <a:rPr lang="en-US" sz="2300" i="1" dirty="0"/>
              <a:t>	</a:t>
            </a:r>
            <a:r>
              <a:rPr lang="ru-RU" sz="2300" i="1" dirty="0"/>
              <a:t>Самый изощренный алгоритм, который мы только можем придумать, в среднем (по всем возможным задачам) дает такое же качество, как простейшее предсказание: все точки принадлежат одному классу.</a:t>
            </a:r>
          </a:p>
          <a:p>
            <a:pPr marL="611188" lvl="1" indent="-342900">
              <a:spcBef>
                <a:spcPts val="0"/>
              </a:spcBef>
            </a:pPr>
            <a:r>
              <a:rPr lang="ru-RU" sz="2300" i="1" dirty="0"/>
              <a:t>Если сделать предположения о видах распределений вероятности, встречающихся в   реальных приложениях, то можно спроектировать алгоритмы обучения, хорошо работающие для таких распределений.</a:t>
            </a:r>
          </a:p>
          <a:p>
            <a:pPr marL="0" indent="0">
              <a:buNone/>
            </a:pPr>
            <a:endParaRPr lang="ru-RU" sz="1800" b="1" dirty="0"/>
          </a:p>
        </p:txBody>
      </p:sp>
    </p:spTree>
    <p:extLst>
      <p:ext uri="{BB962C8B-B14F-4D97-AF65-F5344CB8AC3E}">
        <p14:creationId xmlns:p14="http://schemas.microsoft.com/office/powerpoint/2010/main" val="3229321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4642" y="266828"/>
            <a:ext cx="7986713" cy="46846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Фундаментальные теоремы обучения нейронных сетей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4889" y="735292"/>
            <a:ext cx="8634222" cy="58277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300" b="1" dirty="0"/>
              <a:t>Парадокс толпы (парадокс жюри присяжных </a:t>
            </a:r>
            <a:r>
              <a:rPr lang="ru-RU" sz="2300" b="1" dirty="0" err="1"/>
              <a:t>Кондера</a:t>
            </a:r>
            <a:r>
              <a:rPr lang="ru-RU" sz="2300" b="1" dirty="0"/>
              <a:t>) –</a:t>
            </a:r>
            <a:r>
              <a:rPr lang="ru-RU" sz="2300" dirty="0"/>
              <a:t> Вероятность правильно угадать значение параметра стремится к единице, если имеется большое количество участников, каждый из которых имеет вероятность угадать значение больше 0,5 (в обратном случае вероятность стремится к нулю)</a:t>
            </a:r>
          </a:p>
          <a:p>
            <a:pPr marL="606425">
              <a:spcBef>
                <a:spcPts val="0"/>
              </a:spcBef>
            </a:pPr>
            <a:r>
              <a:rPr lang="ru-RU" sz="2300" i="1" dirty="0"/>
              <a:t>Правильный ответ может быть достигнут даже на данных отличных от тех, на которых тренировалась сеть, если число нейронов достаточно высоко и данные хотя бы на 50% похоже на те, на которых сеть тренировалась.</a:t>
            </a:r>
          </a:p>
          <a:p>
            <a:pPr marL="0" indent="0">
              <a:buNone/>
            </a:pPr>
            <a:r>
              <a:rPr lang="ru-RU" sz="2300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50239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06942"/>
          </a:xfrm>
        </p:spPr>
        <p:txBody>
          <a:bodyPr>
            <a:normAutofit fontScale="90000"/>
          </a:bodyPr>
          <a:lstStyle/>
          <a:p>
            <a:r>
              <a:rPr lang="ru-RU" sz="3200" b="1" dirty="0"/>
              <a:t>Байесовская интерпретация НС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77070" y="886741"/>
            <a:ext cx="619574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Рассмотрим оценку нейронной сетью с точки зрения Байеса.</a:t>
            </a:r>
          </a:p>
          <a:p>
            <a:r>
              <a:rPr lang="ru-RU" dirty="0"/>
              <a:t>При помощи входных весов получают </a:t>
            </a:r>
            <a:r>
              <a:rPr lang="en-US" dirty="0"/>
              <a:t>p(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ru-RU" dirty="0"/>
              <a:t>, </a:t>
            </a:r>
            <a:r>
              <a:rPr lang="en-US" dirty="0"/>
              <a:t>x – </a:t>
            </a:r>
            <a:r>
              <a:rPr lang="ru-RU" dirty="0"/>
              <a:t>входные данные, </a:t>
            </a:r>
            <a:r>
              <a:rPr lang="en-US" dirty="0"/>
              <a:t>p(xi|</a:t>
            </a:r>
            <a:r>
              <a:rPr lang="el-GR" dirty="0"/>
              <a:t>θ</a:t>
            </a:r>
            <a:r>
              <a:rPr lang="en-US" dirty="0"/>
              <a:t>) – </a:t>
            </a:r>
            <a:r>
              <a:rPr lang="ru-RU" dirty="0"/>
              <a:t>вероятность при определенных весах получить результат.</a:t>
            </a:r>
          </a:p>
          <a:p>
            <a:r>
              <a:rPr lang="ru-RU" dirty="0"/>
              <a:t> 1 признак - Оценка хобота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2 признак  - оценка Ноги при условии, что был хобот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342900" indent="-342900">
              <a:buAutoNum type="arabicPlain" startAt="3"/>
            </a:pPr>
            <a:r>
              <a:rPr lang="ru-RU" dirty="0"/>
              <a:t>признак - Оценка глаза при условии ноги и хобота </a:t>
            </a:r>
          </a:p>
          <a:p>
            <a:pPr marL="342900" indent="-342900">
              <a:buAutoNum type="arabicPlain" startAt="3"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4 классификатор -Оценка того, что на </a:t>
            </a:r>
          </a:p>
          <a:p>
            <a:r>
              <a:rPr lang="ru-RU" dirty="0"/>
              <a:t>    картинке слон</a:t>
            </a:r>
          </a:p>
          <a:p>
            <a:endParaRPr lang="ru-RU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20" y="2659089"/>
            <a:ext cx="22383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323" y="2586327"/>
            <a:ext cx="24098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70" y="3702896"/>
            <a:ext cx="2562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566" y="3702896"/>
            <a:ext cx="23622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029" y="4867205"/>
            <a:ext cx="25812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19" y="4781400"/>
            <a:ext cx="2562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18" y="6096333"/>
            <a:ext cx="1423940" cy="226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816" y="958919"/>
            <a:ext cx="2263880" cy="186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120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pPr lvl="1"/>
            <a:r>
              <a:rPr lang="ru-RU" b="1" dirty="0"/>
              <a:t>Основные понятия. </a:t>
            </a:r>
            <a:r>
              <a:rPr lang="ru-RU" b="1" dirty="0" err="1"/>
              <a:t>Перцептрон</a:t>
            </a:r>
            <a:r>
              <a:rPr lang="ru-RU" b="1" dirty="0"/>
              <a:t>, слой</a:t>
            </a:r>
            <a:endParaRPr lang="ru-RU" sz="2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836712"/>
            <a:ext cx="8712968" cy="5688632"/>
          </a:xfrm>
        </p:spPr>
        <p:txBody>
          <a:bodyPr>
            <a:noAutofit/>
          </a:bodyPr>
          <a:lstStyle/>
          <a:p>
            <a:r>
              <a:rPr lang="ru-RU" sz="1800" b="1" dirty="0" err="1"/>
              <a:t>Перцептрон</a:t>
            </a:r>
            <a:r>
              <a:rPr lang="ru-RU" sz="1800" dirty="0"/>
              <a:t>— это вычислительная единица, которая получает информацию, производит над ней простые вычисления и передает ее дальше. </a:t>
            </a:r>
          </a:p>
          <a:p>
            <a:r>
              <a:rPr lang="ru-RU" sz="1800" dirty="0"/>
              <a:t>Нейроны делятся на три основных типа: входной, скрытый, выходной. </a:t>
            </a:r>
          </a:p>
          <a:p>
            <a:r>
              <a:rPr lang="ru-RU" sz="1800" dirty="0"/>
              <a:t>У каждого из нейронов есть 2 основных параметра: входные данные (</a:t>
            </a:r>
            <a:r>
              <a:rPr lang="ru-RU" sz="1800" dirty="0" err="1"/>
              <a:t>input</a:t>
            </a:r>
            <a:r>
              <a:rPr lang="ru-RU" sz="1800" dirty="0"/>
              <a:t> </a:t>
            </a:r>
            <a:r>
              <a:rPr lang="ru-RU" sz="1800" dirty="0" err="1"/>
              <a:t>data</a:t>
            </a:r>
            <a:r>
              <a:rPr lang="ru-RU" sz="1800" dirty="0"/>
              <a:t>) и выходные данные (</a:t>
            </a:r>
            <a:r>
              <a:rPr lang="ru-RU" sz="1800" dirty="0" err="1"/>
              <a:t>output</a:t>
            </a:r>
            <a:r>
              <a:rPr lang="ru-RU" sz="1800" dirty="0"/>
              <a:t> </a:t>
            </a:r>
            <a:r>
              <a:rPr lang="ru-RU" sz="1800" dirty="0" err="1"/>
              <a:t>data</a:t>
            </a:r>
            <a:r>
              <a:rPr lang="ru-RU" sz="1800" dirty="0"/>
              <a:t>). </a:t>
            </a:r>
          </a:p>
          <a:p>
            <a:r>
              <a:rPr lang="ru-RU" sz="1800" dirty="0"/>
              <a:t>В случае входного нейрона: </a:t>
            </a:r>
            <a:r>
              <a:rPr lang="ru-RU" sz="1800" dirty="0" err="1"/>
              <a:t>input</a:t>
            </a:r>
            <a:r>
              <a:rPr lang="ru-RU" sz="1800" dirty="0"/>
              <a:t>=</a:t>
            </a:r>
            <a:r>
              <a:rPr lang="ru-RU" sz="1800" dirty="0" err="1"/>
              <a:t>output</a:t>
            </a:r>
            <a:r>
              <a:rPr lang="ru-RU" sz="1800" dirty="0"/>
              <a:t>. </a:t>
            </a:r>
          </a:p>
          <a:p>
            <a:r>
              <a:rPr lang="ru-RU" sz="1800" dirty="0"/>
              <a:t>В остальных, в поле </a:t>
            </a:r>
            <a:r>
              <a:rPr lang="ru-RU" sz="1800" dirty="0" err="1"/>
              <a:t>input</a:t>
            </a:r>
            <a:r>
              <a:rPr lang="ru-RU" sz="1800" dirty="0"/>
              <a:t> попадает суммарная информация всех нейронов с предыдущего слоя, после чего, преобразуется по заданному алгоритму и попадает в поле </a:t>
            </a:r>
            <a:r>
              <a:rPr lang="ru-RU" sz="1800" dirty="0" err="1"/>
              <a:t>output</a:t>
            </a:r>
            <a:r>
              <a:rPr lang="ru-RU" sz="1800" dirty="0"/>
              <a:t>.</a:t>
            </a:r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pPr marL="0" indent="0">
              <a:buNone/>
            </a:pPr>
            <a:r>
              <a:rPr lang="ru-RU" sz="1800" dirty="0"/>
              <a:t>	</a:t>
            </a:r>
            <a:r>
              <a:rPr lang="ru-RU" sz="1600" i="1" dirty="0"/>
              <a:t>Вид </a:t>
            </a:r>
            <a:r>
              <a:rPr lang="ru-RU" sz="1600" i="1" dirty="0" err="1"/>
              <a:t>перцептрона</a:t>
            </a:r>
            <a:endParaRPr lang="ru-RU" sz="1600" i="1" dirty="0"/>
          </a:p>
          <a:p>
            <a:r>
              <a:rPr lang="ru-RU" sz="1800" b="1" dirty="0"/>
              <a:t>Слой </a:t>
            </a:r>
            <a:r>
              <a:rPr lang="ru-RU" sz="1800" b="1" dirty="0" err="1"/>
              <a:t>перецптнонов</a:t>
            </a:r>
            <a:r>
              <a:rPr lang="ru-RU" sz="1800" b="1" dirty="0"/>
              <a:t> </a:t>
            </a:r>
            <a:r>
              <a:rPr lang="ru-RU" sz="1800" dirty="0"/>
              <a:t>– понятие сиротствующее набору </a:t>
            </a:r>
            <a:r>
              <a:rPr lang="ru-RU" sz="1800" dirty="0" err="1"/>
              <a:t>перцептноронов</a:t>
            </a:r>
            <a:r>
              <a:rPr lang="ru-RU" sz="1800" dirty="0"/>
              <a:t>, обрабатывающих единый массив данных.</a:t>
            </a:r>
          </a:p>
          <a:p>
            <a:pPr marL="1371600" lvl="3" indent="0">
              <a:buNone/>
            </a:pPr>
            <a:endParaRPr lang="ru-RU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645024"/>
            <a:ext cx="283845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547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pPr lvl="2" algn="ctr" rtl="0">
              <a:spcBef>
                <a:spcPct val="0"/>
              </a:spcBef>
            </a:pPr>
            <a:r>
              <a:rPr lang="ru-RU" b="1" dirty="0"/>
              <a:t>Нейронные сети – один из видов работы с искусственным интеллектом</a:t>
            </a:r>
            <a:endParaRPr lang="ru-RU" dirty="0"/>
          </a:p>
        </p:txBody>
      </p:sp>
      <p:pic>
        <p:nvPicPr>
          <p:cNvPr id="1026" name="Picture 2" descr="https://habrastorage.org/files/2d4/41b/4b6/2d441b4b680a4e83a48a90d25d593ca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08720"/>
            <a:ext cx="6486525" cy="526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340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46646"/>
            <a:ext cx="8229600" cy="634082"/>
          </a:xfrm>
        </p:spPr>
        <p:txBody>
          <a:bodyPr>
            <a:normAutofit fontScale="90000"/>
          </a:bodyPr>
          <a:lstStyle/>
          <a:p>
            <a:pPr lvl="1"/>
            <a:r>
              <a:rPr lang="ru-RU" b="1" dirty="0"/>
              <a:t>Основные понятия. Синапс, матрица весов и понятие о инициализации весов</a:t>
            </a:r>
            <a:endParaRPr lang="ru-RU" sz="20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67544" y="1080026"/>
            <a:ext cx="806489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Синапс</a:t>
            </a:r>
            <a:r>
              <a:rPr lang="ru-RU" dirty="0"/>
              <a:t> это связь между двумя нейронами.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 У синапсов 1 параметр — вес.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Благодаря ему, входная информация изменяется, когда передается от одного нейрона к другому.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совокупность весов нейронной сети - матрица весов</a:t>
            </a:r>
            <a:br>
              <a:rPr lang="ru-RU" dirty="0"/>
            </a:br>
            <a:r>
              <a:rPr lang="ru-RU" dirty="0"/>
              <a:t>во время инициализации (старта) нейронной сети, веса расставляются в случайном порядке.</a:t>
            </a:r>
          </a:p>
        </p:txBody>
      </p:sp>
      <p:pic>
        <p:nvPicPr>
          <p:cNvPr id="5" name="Рисунок 4" descr="https://neuralnet.info/wp-content/uploads/2017/08/3-artificial_neuron_mode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62" y="3717031"/>
            <a:ext cx="3399790" cy="1614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https://neuralnet.info/wp-content/uploads/2017/08/3-one-layer-ann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586049"/>
            <a:ext cx="3357131" cy="19453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575419" y="5506763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Синапсы с весом </a:t>
            </a:r>
            <a:r>
              <a:rPr lang="en-US" dirty="0" err="1"/>
              <a:t>wi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1133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46646"/>
            <a:ext cx="8229600" cy="634082"/>
          </a:xfrm>
        </p:spPr>
        <p:txBody>
          <a:bodyPr>
            <a:normAutofit fontScale="90000"/>
          </a:bodyPr>
          <a:lstStyle/>
          <a:p>
            <a:pPr lvl="3"/>
            <a:r>
              <a:rPr lang="ru-RU" b="1" dirty="0"/>
              <a:t>Основные понятия. </a:t>
            </a:r>
            <a:r>
              <a:rPr lang="ru-RU" b="1" i="1" dirty="0"/>
              <a:t>Функция активации – </a:t>
            </a:r>
            <a:r>
              <a:rPr lang="ru-RU" b="1" i="1" dirty="0" err="1"/>
              <a:t>сигмоид</a:t>
            </a:r>
            <a:r>
              <a:rPr lang="ru-RU" b="1" i="1" dirty="0"/>
              <a:t>, гиперболический тангенс, </a:t>
            </a:r>
            <a:r>
              <a:rPr lang="en-US" b="1" i="1" dirty="0" err="1"/>
              <a:t>ReLU</a:t>
            </a:r>
            <a:r>
              <a:rPr lang="ru-RU" b="1" i="1" dirty="0"/>
              <a:t>, пороговая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67544" y="1080026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Функция активации — это способ нормализации входных данных (любое число на выходе преобразуется в диапазон, например, 0-1 или -1 - 1</a:t>
            </a:r>
          </a:p>
        </p:txBody>
      </p:sp>
      <p:pic>
        <p:nvPicPr>
          <p:cNvPr id="10" name="Рисунок 9" descr="https://habrastorage.org/files/150/8ef/062/1508ef06235444c3bc74a942812b4eb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1511300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https://habrastorage.org/files/c71/db2/a75/c71db2a756494e5298ed1d5b5f15cbc9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768" y="2024410"/>
            <a:ext cx="1543298" cy="144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 descr="https://cdn-images-1.medium.com/max/1600/1*oePAhrm74RNnNEolprmTaQ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19150"/>
            <a:ext cx="2076450" cy="161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 descr="Image3600.gif (1543 bytes)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196290"/>
            <a:ext cx="21209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5014722" y="5834590"/>
            <a:ext cx="217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Пороговая функция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1180526" y="5949280"/>
            <a:ext cx="661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ReLU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319085" y="3645024"/>
            <a:ext cx="1041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Сигмоид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5808505" y="3642073"/>
            <a:ext cx="2704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Гиперболический тангенс</a:t>
            </a:r>
          </a:p>
        </p:txBody>
      </p:sp>
    </p:spTree>
    <p:extLst>
      <p:ext uri="{BB962C8B-B14F-4D97-AF65-F5344CB8AC3E}">
        <p14:creationId xmlns:p14="http://schemas.microsoft.com/office/powerpoint/2010/main" val="3456635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46646"/>
            <a:ext cx="8229600" cy="634082"/>
          </a:xfrm>
        </p:spPr>
        <p:txBody>
          <a:bodyPr>
            <a:normAutofit/>
          </a:bodyPr>
          <a:lstStyle/>
          <a:p>
            <a:pPr lvl="1"/>
            <a:r>
              <a:rPr lang="ru-RU" b="1" dirty="0"/>
              <a:t>Основные понятия. Многослойный </a:t>
            </a:r>
            <a:r>
              <a:rPr lang="ru-RU" b="1" dirty="0" err="1"/>
              <a:t>перцептрон</a:t>
            </a:r>
            <a:endParaRPr lang="ru-RU" sz="2000" b="1" dirty="0"/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627059"/>
            <a:ext cx="4536503" cy="180194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/>
          <p:cNvSpPr/>
          <p:nvPr/>
        </p:nvSpPr>
        <p:spPr>
          <a:xfrm>
            <a:off x="467544" y="980728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Формальные нейроны могут объединяться в сети различным образом. Самым распространенным видом сети стал </a:t>
            </a:r>
            <a:r>
              <a:rPr lang="ru-RU" i="1" dirty="0"/>
              <a:t>многослойный </a:t>
            </a:r>
            <a:r>
              <a:rPr lang="ru-RU" i="1" dirty="0" err="1"/>
              <a:t>перцептрон</a:t>
            </a:r>
            <a:r>
              <a:rPr lang="ru-RU" i="1" dirty="0"/>
              <a:t> 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51520" y="3573016"/>
            <a:ext cx="8064896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Сеть состоит из произвольного количества слоев нейронов.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Нейроны каждого слоя соединяются с нейронами предыдущего и последующего слоев по принципу "каждый с каждым".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Первый слой называется </a:t>
            </a:r>
            <a:r>
              <a:rPr lang="ru-RU" i="1" dirty="0"/>
              <a:t>сенсорным </a:t>
            </a:r>
            <a:r>
              <a:rPr lang="ru-RU" dirty="0"/>
              <a:t>или </a:t>
            </a:r>
            <a:r>
              <a:rPr lang="ru-RU" i="1" dirty="0"/>
              <a:t>входным</a:t>
            </a:r>
            <a:r>
              <a:rPr lang="ru-RU" dirty="0"/>
              <a:t>,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внутренние слои называются </a:t>
            </a:r>
            <a:r>
              <a:rPr lang="ru-RU" i="1" dirty="0"/>
              <a:t>скрытыми </a:t>
            </a:r>
            <a:r>
              <a:rPr lang="ru-RU" dirty="0"/>
              <a:t>или </a:t>
            </a:r>
            <a:r>
              <a:rPr lang="ru-RU" i="1" dirty="0"/>
              <a:t>ассоциативными</a:t>
            </a:r>
            <a:r>
              <a:rPr lang="ru-RU" dirty="0"/>
              <a:t>,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последний — </a:t>
            </a:r>
            <a:r>
              <a:rPr lang="ru-RU" i="1" dirty="0"/>
              <a:t>выходным </a:t>
            </a:r>
            <a:r>
              <a:rPr lang="ru-RU" dirty="0"/>
              <a:t>или </a:t>
            </a:r>
            <a:r>
              <a:rPr lang="ru-RU" i="1" dirty="0"/>
              <a:t>результативным</a:t>
            </a:r>
            <a:r>
              <a:rPr lang="ru-RU" dirty="0"/>
              <a:t>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Количество нейронов в слоях может быть произвольным. Обычно во всех скрытых слоях одинаковое количество нейронов</a:t>
            </a:r>
          </a:p>
        </p:txBody>
      </p:sp>
    </p:spTree>
    <p:extLst>
      <p:ext uri="{BB962C8B-B14F-4D97-AF65-F5344CB8AC3E}">
        <p14:creationId xmlns:p14="http://schemas.microsoft.com/office/powerpoint/2010/main" val="1946870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46646"/>
            <a:ext cx="8229600" cy="634082"/>
          </a:xfrm>
        </p:spPr>
        <p:txBody>
          <a:bodyPr>
            <a:normAutofit/>
          </a:bodyPr>
          <a:lstStyle/>
          <a:p>
            <a:pPr lvl="1"/>
            <a:r>
              <a:rPr lang="ru-RU" b="1" dirty="0"/>
              <a:t>Основные понятия. Обучение нейронной сети</a:t>
            </a:r>
            <a:endParaRPr lang="ru-RU" sz="20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23528" y="895360"/>
            <a:ext cx="8064896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b="1" dirty="0"/>
              <a:t>Обучение нейронной сети </a:t>
            </a:r>
            <a:r>
              <a:rPr lang="ru-RU" dirty="0"/>
              <a:t>происходит путем обработки </a:t>
            </a:r>
            <a:r>
              <a:rPr lang="ru-RU" dirty="0" err="1"/>
              <a:t>тренировачных</a:t>
            </a:r>
            <a:r>
              <a:rPr lang="ru-RU" dirty="0"/>
              <a:t>  наборов данных (сетов, дата сетов). Задача обучения подобрать веса синапсов таким образом, чтобы ошибка обучения была минимальна для всего набора данных.</a:t>
            </a:r>
          </a:p>
          <a:p>
            <a:pPr>
              <a:spcAft>
                <a:spcPts val="600"/>
              </a:spcAft>
            </a:pPr>
            <a:r>
              <a:rPr lang="ru-RU" b="1" dirty="0"/>
              <a:t>Тренировочный набор данных </a:t>
            </a:r>
            <a:r>
              <a:rPr lang="ru-RU" dirty="0"/>
              <a:t>— это последовательность данных, которыми оперирует нейронная сеть для обучения.</a:t>
            </a:r>
          </a:p>
          <a:p>
            <a:pPr>
              <a:spcAft>
                <a:spcPts val="600"/>
              </a:spcAft>
            </a:pPr>
            <a:r>
              <a:rPr lang="ru-RU" b="1" dirty="0" err="1"/>
              <a:t>Валидационный</a:t>
            </a:r>
            <a:r>
              <a:rPr lang="ru-RU" b="1" dirty="0"/>
              <a:t> набор данных </a:t>
            </a:r>
            <a:r>
              <a:rPr lang="ru-RU" dirty="0"/>
              <a:t>– это набор данных необходимый для проверки </a:t>
            </a:r>
            <a:r>
              <a:rPr lang="ru-RU" dirty="0" err="1"/>
              <a:t>корректоности</a:t>
            </a:r>
            <a:r>
              <a:rPr lang="ru-RU" dirty="0"/>
              <a:t> обучения по результатам работы каждой эпохи (то есть в процессе обучения)</a:t>
            </a:r>
          </a:p>
          <a:p>
            <a:pPr>
              <a:spcAft>
                <a:spcPts val="600"/>
              </a:spcAft>
            </a:pPr>
            <a:r>
              <a:rPr lang="ru-RU" b="1" dirty="0"/>
              <a:t>Тестовый набор данных </a:t>
            </a:r>
            <a:r>
              <a:rPr lang="ru-RU" dirty="0"/>
              <a:t>– набор данных на которых сеть проверяется по результатам обучения. </a:t>
            </a:r>
          </a:p>
          <a:p>
            <a:pPr marL="0" lvl="3">
              <a:spcAft>
                <a:spcPts val="600"/>
              </a:spcAft>
            </a:pPr>
            <a:r>
              <a:rPr lang="ru-RU" b="1" i="1" dirty="0"/>
              <a:t>Итерация, эпоха - </a:t>
            </a:r>
            <a:r>
              <a:rPr lang="ru-RU" dirty="0"/>
              <a:t>Это счетчик, который увеличивается, когда нейронная сеть проходит один тренировочный сет. Т.е. общее количество тренировочных сетов пройденных нейронной сетью.</a:t>
            </a:r>
          </a:p>
          <a:p>
            <a:pPr marL="0" lvl="3">
              <a:spcAft>
                <a:spcPts val="600"/>
              </a:spcAft>
            </a:pPr>
            <a:r>
              <a:rPr lang="ru-RU" b="1" i="1" dirty="0"/>
              <a:t>Эпоха  </a:t>
            </a:r>
            <a:r>
              <a:rPr lang="ru-RU" dirty="0"/>
              <a:t>- увеличивается каждый раз, когда проходится весь набор тренировочных сетов.</a:t>
            </a:r>
            <a:br>
              <a:rPr lang="ru-RU" dirty="0"/>
            </a:br>
            <a:r>
              <a:rPr lang="ru-RU" sz="1600" dirty="0"/>
              <a:t>Важно не путать итерацию с эпохой и понимать последовательность их инкремента. Сначала n раз увеличивается итерация, а потом уже эпоха и никак не наоборот. </a:t>
            </a:r>
          </a:p>
        </p:txBody>
      </p:sp>
    </p:spTree>
    <p:extLst>
      <p:ext uri="{BB962C8B-B14F-4D97-AF65-F5344CB8AC3E}">
        <p14:creationId xmlns:p14="http://schemas.microsoft.com/office/powerpoint/2010/main" val="534948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9208" y="226227"/>
            <a:ext cx="8229600" cy="634082"/>
          </a:xfrm>
        </p:spPr>
        <p:txBody>
          <a:bodyPr>
            <a:normAutofit/>
          </a:bodyPr>
          <a:lstStyle/>
          <a:p>
            <a:r>
              <a:rPr lang="ru-RU" sz="2700" b="1" dirty="0"/>
              <a:t>Общий алгоритм обучения: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764704"/>
            <a:ext cx="8496944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/>
              <a:t>1. Выбрать набор данных, соответствующий задаче.</a:t>
            </a:r>
          </a:p>
          <a:p>
            <a:pPr>
              <a:spcBef>
                <a:spcPts val="600"/>
              </a:spcBef>
            </a:pPr>
            <a:r>
              <a:rPr lang="ru-RU" dirty="0"/>
              <a:t>2. Выходной массив данных разделить его на тренировочный и тестовый наборы.</a:t>
            </a:r>
          </a:p>
          <a:p>
            <a:pPr>
              <a:spcBef>
                <a:spcPts val="600"/>
              </a:spcBef>
            </a:pPr>
            <a:r>
              <a:rPr lang="ru-RU" dirty="0"/>
              <a:t>3. Выбрать вид нелинейности в нейронах (функцию активации). При этом желательно учесть специфику задачи, удачный выбор сократит время обучения.</a:t>
            </a:r>
          </a:p>
          <a:p>
            <a:pPr>
              <a:spcBef>
                <a:spcPts val="600"/>
              </a:spcBef>
            </a:pPr>
            <a:r>
              <a:rPr lang="ru-RU" dirty="0"/>
              <a:t>4. Выбрать число слоев и нейронов в слое.</a:t>
            </a:r>
          </a:p>
          <a:p>
            <a:pPr>
              <a:spcBef>
                <a:spcPts val="600"/>
              </a:spcBef>
            </a:pPr>
            <a:r>
              <a:rPr lang="ru-RU" dirty="0"/>
              <a:t>5. Присвоить начальные значения весовым коэффициентам и пороговым уровням, и дополнительным параметрам (например, крутизне функции активации, если она будет настраиваться при обучении). </a:t>
            </a:r>
          </a:p>
          <a:p>
            <a:pPr>
              <a:spcBef>
                <a:spcPts val="600"/>
              </a:spcBef>
            </a:pPr>
            <a:r>
              <a:rPr lang="ru-RU" dirty="0"/>
              <a:t>7. Выбрать функцию ошибки (например квадрат невязки, </a:t>
            </a:r>
            <a:r>
              <a:rPr lang="ru-RU" dirty="0" err="1"/>
              <a:t>энтрапия</a:t>
            </a:r>
            <a:r>
              <a:rPr lang="ru-RU" dirty="0"/>
              <a:t>, и </a:t>
            </a:r>
            <a:r>
              <a:rPr lang="ru-RU" dirty="0" err="1"/>
              <a:t>тд</a:t>
            </a:r>
            <a:r>
              <a:rPr lang="ru-RU" dirty="0"/>
              <a:t>.).</a:t>
            </a:r>
          </a:p>
          <a:p>
            <a:pPr>
              <a:spcBef>
                <a:spcPts val="600"/>
              </a:spcBef>
            </a:pPr>
            <a:r>
              <a:rPr lang="ru-RU" dirty="0"/>
              <a:t>8. Провести обучение на тренировочном наборе данных, </a:t>
            </a:r>
            <a:r>
              <a:rPr lang="ru-RU" dirty="0" err="1"/>
              <a:t>проверя</a:t>
            </a:r>
            <a:r>
              <a:rPr lang="ru-RU" dirty="0"/>
              <a:t> на </a:t>
            </a:r>
            <a:r>
              <a:rPr lang="ru-RU" dirty="0" err="1"/>
              <a:t>валидационном</a:t>
            </a:r>
            <a:r>
              <a:rPr lang="ru-RU" dirty="0"/>
              <a:t> наборе</a:t>
            </a:r>
          </a:p>
          <a:p>
            <a:pPr>
              <a:spcBef>
                <a:spcPts val="600"/>
              </a:spcBef>
            </a:pPr>
            <a:r>
              <a:rPr lang="ru-RU" dirty="0"/>
              <a:t>Проверить результат обучения на тестовом наборе данных .  </a:t>
            </a:r>
          </a:p>
        </p:txBody>
      </p:sp>
    </p:spTree>
    <p:extLst>
      <p:ext uri="{BB962C8B-B14F-4D97-AF65-F5344CB8AC3E}">
        <p14:creationId xmlns:p14="http://schemas.microsoft.com/office/powerpoint/2010/main" val="2197341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Autofit/>
          </a:bodyPr>
          <a:lstStyle/>
          <a:p>
            <a:r>
              <a:rPr lang="ru-RU" sz="2800" b="1" dirty="0"/>
              <a:t>Модель </a:t>
            </a:r>
            <a:r>
              <a:rPr lang="ru-RU" sz="2800" b="1" dirty="0" err="1"/>
              <a:t>МакКаллока-Питтса</a:t>
            </a:r>
            <a:endParaRPr lang="ru-RU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764704"/>
                <a:ext cx="8301608" cy="2952328"/>
              </a:xfrm>
            </p:spPr>
            <p:txBody>
              <a:bodyPr>
                <a:noAutofit/>
              </a:bodyPr>
              <a:lstStyle/>
              <a:p>
                <a:r>
                  <a:rPr lang="ru-RU" sz="1800" dirty="0"/>
                  <a:t>Первой формальной моделью нейронных сетей</a:t>
                </a:r>
              </a:p>
              <a:p>
                <a:r>
                  <a:rPr lang="ru-RU" sz="1800" dirty="0"/>
                  <a:t>НС могут выполнять любые логические операции и вообще любые преобразования, реализуемые дискретными устройствами с конечной памятью. </a:t>
                </a:r>
              </a:p>
              <a:p>
                <a:r>
                  <a:rPr lang="ru-RU" sz="1800" dirty="0"/>
                  <a:t>Модель представляет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𝑦</m:t>
                      </m:r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r>
                        <a:rPr lang="en-US" sz="1800" b="0" i="1" smtClean="0">
                          <a:latin typeface="Cambria Math"/>
                        </a:rPr>
                        <m:t>𝑠𝑖𝑔𝑛</m:t>
                      </m:r>
                      <m:r>
                        <a:rPr lang="en-US" sz="1800" b="0" i="1" smtClean="0">
                          <a:latin typeface="Cambria Math"/>
                        </a:rPr>
                        <m:t>(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8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8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ru-RU" sz="1800" dirty="0"/>
                  <a:t>	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800" dirty="0"/>
                  <a:t> - начальное смещение,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𝑤</m:t>
                    </m:r>
                    <m:r>
                      <a:rPr lang="en-US" sz="1800" b="0" i="1" dirty="0" smtClean="0">
                        <a:latin typeface="Cambria Math"/>
                      </a:rPr>
                      <m:t> −</m:t>
                    </m:r>
                  </m:oMath>
                </a14:m>
                <a:r>
                  <a:rPr lang="ru-RU" sz="1800" b="0" i="0" dirty="0">
                    <a:latin typeface="+mj-lt"/>
                  </a:rPr>
                  <a:t>вектор весов</a:t>
                </a:r>
                <a14:m>
                  <m:oMath xmlns:m="http://schemas.openxmlformats.org/officeDocument/2006/math">
                    <m:r>
                      <a:rPr lang="ru-RU" sz="1800" b="0" i="1" dirty="0" smtClean="0">
                        <a:latin typeface="Cambria Math"/>
                      </a:rPr>
                      <m:t>, </m:t>
                    </m:r>
                    <m:r>
                      <a:rPr lang="en-US" sz="1800" b="0" i="1" dirty="0" smtClean="0">
                        <a:latin typeface="Cambria Math"/>
                      </a:rPr>
                      <m:t>𝑥</m:t>
                    </m:r>
                    <m:r>
                      <a:rPr lang="en-US" sz="1800" b="0" i="1" dirty="0" smtClean="0">
                        <a:latin typeface="Cambria Math"/>
                      </a:rPr>
                      <m:t> −</m:t>
                    </m:r>
                  </m:oMath>
                </a14:m>
                <a:r>
                  <a:rPr lang="ru-RU" sz="1800" b="0" i="0" dirty="0">
                    <a:latin typeface="+mj-lt"/>
                  </a:rPr>
                  <a:t>вектор входных 	данных,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𝑦</m:t>
                    </m:r>
                  </m:oMath>
                </a14:m>
                <a:r>
                  <a:rPr lang="ru-RU" sz="1800" dirty="0"/>
                  <a:t> – ответ сети (1 или </a:t>
                </a:r>
                <a:r>
                  <a:rPr lang="en-US" sz="1800" dirty="0"/>
                  <a:t>-1</a:t>
                </a:r>
                <a:r>
                  <a:rPr lang="ru-RU" sz="1800" dirty="0"/>
                  <a:t>), </a:t>
                </a:r>
                <a:endParaRPr lang="en-US" sz="1800" dirty="0"/>
              </a:p>
              <a:p>
                <a:pPr marL="0" indent="0">
                  <a:buNone/>
                </a:pPr>
                <a:r>
                  <a:rPr lang="ru-RU" sz="1800" dirty="0"/>
                  <a:t>	Можно также использовать функцию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𝑠𝑡𝑒𝑝</m:t>
                    </m:r>
                  </m:oMath>
                </a14:m>
                <a:r>
                  <a:rPr lang="ru-RU" sz="1800" dirty="0"/>
                  <a:t>– функция единичной 	ступеньки (1 или 0 в зависимости от порога (напр. порог 0.5).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764704"/>
                <a:ext cx="8301608" cy="2952328"/>
              </a:xfrm>
              <a:blipFill rotWithShape="1">
                <a:blip r:embed="rId2"/>
                <a:stretch>
                  <a:fillRect l="-514" t="-1031" b="-162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0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Image00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Image00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162873"/>
            <a:ext cx="6297524" cy="240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1658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Autofit/>
          </a:bodyPr>
          <a:lstStyle/>
          <a:p>
            <a:r>
              <a:rPr lang="ru-RU" sz="2800" b="1" dirty="0" err="1"/>
              <a:t>Перцептрон</a:t>
            </a:r>
            <a:r>
              <a:rPr lang="ru-RU" sz="2800" b="1" dirty="0"/>
              <a:t> </a:t>
            </a:r>
            <a:r>
              <a:rPr lang="ru-RU" sz="2800" b="1" dirty="0" err="1"/>
              <a:t>Розенблата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764704"/>
            <a:ext cx="8301608" cy="2952328"/>
          </a:xfrm>
        </p:spPr>
        <p:txBody>
          <a:bodyPr>
            <a:noAutofit/>
          </a:bodyPr>
          <a:lstStyle/>
          <a:p>
            <a:r>
              <a:rPr lang="ru-RU" sz="2200" dirty="0" err="1"/>
              <a:t>Перцептроны</a:t>
            </a:r>
            <a:r>
              <a:rPr lang="ru-RU" sz="2200" dirty="0"/>
              <a:t> или персептроны (от </a:t>
            </a:r>
            <a:r>
              <a:rPr lang="ru-RU" sz="2200" dirty="0" err="1"/>
              <a:t>perceptio</a:t>
            </a:r>
            <a:r>
              <a:rPr lang="ru-RU" sz="2200" dirty="0"/>
              <a:t> – восприятие) были первыми искусственными нейронными сетями, появившимися в результате многолетних исследований мозга животных и человека. </a:t>
            </a:r>
          </a:p>
          <a:p>
            <a:r>
              <a:rPr lang="ru-RU" sz="2200" dirty="0"/>
              <a:t>Проблема одиночного </a:t>
            </a:r>
            <a:r>
              <a:rPr lang="ru-RU" sz="2200" dirty="0" err="1"/>
              <a:t>перцептрона</a:t>
            </a:r>
            <a:r>
              <a:rPr lang="ru-RU" sz="2200" dirty="0"/>
              <a:t> – невозможность решения проблемы исключающего лили (проблемы </a:t>
            </a:r>
            <a:r>
              <a:rPr lang="en-US" sz="2200" dirty="0"/>
              <a:t>XOR)</a:t>
            </a:r>
            <a:endParaRPr lang="ru-RU" sz="2200" dirty="0"/>
          </a:p>
          <a:p>
            <a:pPr lvl="1"/>
            <a:r>
              <a:rPr lang="ru-RU" sz="1800" dirty="0"/>
              <a:t>Использование </a:t>
            </a:r>
            <a:r>
              <a:rPr lang="ru-RU" sz="1800" dirty="0" err="1"/>
              <a:t>перцептрона</a:t>
            </a:r>
            <a:r>
              <a:rPr lang="ru-RU" sz="1800" dirty="0"/>
              <a:t> </a:t>
            </a:r>
            <a:r>
              <a:rPr lang="ru-RU" sz="1800" dirty="0" err="1"/>
              <a:t>МакКаллока-Питтса</a:t>
            </a:r>
            <a:r>
              <a:rPr lang="ru-RU" sz="1800" dirty="0"/>
              <a:t> ограничено.</a:t>
            </a:r>
            <a:endParaRPr lang="en-US" sz="1800" dirty="0"/>
          </a:p>
          <a:p>
            <a:r>
              <a:rPr lang="ru-RU" sz="2200" dirty="0"/>
              <a:t>Решение – использование многослойного </a:t>
            </a:r>
            <a:r>
              <a:rPr lang="ru-RU" sz="2200" dirty="0" err="1"/>
              <a:t>перцептрона</a:t>
            </a:r>
            <a:r>
              <a:rPr lang="ru-RU" sz="2200" dirty="0"/>
              <a:t> – </a:t>
            </a:r>
            <a:r>
              <a:rPr lang="ru-RU" sz="2200" dirty="0" err="1"/>
              <a:t>перцептрона</a:t>
            </a:r>
            <a:r>
              <a:rPr lang="ru-RU" sz="2200" dirty="0"/>
              <a:t> </a:t>
            </a:r>
            <a:r>
              <a:rPr lang="ru-RU" sz="2200" dirty="0" err="1"/>
              <a:t>Розенблата</a:t>
            </a:r>
            <a:endParaRPr lang="ru-RU" sz="2200" dirty="0"/>
          </a:p>
        </p:txBody>
      </p:sp>
      <p:sp>
        <p:nvSpPr>
          <p:cNvPr id="4" name="AutoShape 2" descr="Image0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Image00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Image00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1" descr="ÐÐ°ÑÑÐ¸Ð½ÐºÐ¸ Ð¿Ð¾ Ð·Ð°Ð¿ÑÐ¾ÑÑ Ð¿ÑÐ¾Ð±Ð»ÐµÐ¼Ñ XOR)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115171"/>
            <a:ext cx="22098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 descr="ÐÐ°ÑÑÐ¸Ð½ÐºÐ¸ Ð¿Ð¾ Ð·Ð°Ð¿ÑÐ¾ÑÑ Ð¿ÑÐ¾Ð±Ð»ÐµÐ¼Ñ XOR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377" y="4293095"/>
            <a:ext cx="348615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thumb/1/1e/Simple_perceptron.svg/280px-Simple_perceptr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526470"/>
            <a:ext cx="2231537" cy="156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550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6704" y="271488"/>
            <a:ext cx="8229600" cy="346050"/>
          </a:xfrm>
        </p:spPr>
        <p:txBody>
          <a:bodyPr>
            <a:noAutofit/>
          </a:bodyPr>
          <a:lstStyle/>
          <a:p>
            <a:r>
              <a:rPr lang="ru-RU" sz="2800" b="1" dirty="0" err="1"/>
              <a:t>Перцептрон</a:t>
            </a:r>
            <a:r>
              <a:rPr lang="ru-RU" sz="2800" b="1" dirty="0"/>
              <a:t> </a:t>
            </a:r>
            <a:r>
              <a:rPr lang="ru-RU" sz="2800" b="1" dirty="0" err="1"/>
              <a:t>Розенблата</a:t>
            </a:r>
            <a:r>
              <a:rPr lang="ru-RU" sz="2800" b="1" dirty="0"/>
              <a:t>. Обучение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764704"/>
            <a:ext cx="8301608" cy="2952328"/>
          </a:xfrm>
        </p:spPr>
        <p:txBody>
          <a:bodyPr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200" dirty="0"/>
              <a:t>Весовые коэффициенты первого слоя, создаются в </a:t>
            </a:r>
            <a:r>
              <a:rPr lang="ru-RU" sz="2200" dirty="0" err="1"/>
              <a:t>перцептроне</a:t>
            </a:r>
            <a:r>
              <a:rPr lang="ru-RU" sz="2200" dirty="0"/>
              <a:t> случайно — моделируя природу. </a:t>
            </a:r>
          </a:p>
          <a:p>
            <a:pPr marL="800100" lvl="3" indent="-342900"/>
            <a:r>
              <a:rPr lang="ru-RU" dirty="0"/>
              <a:t>Веса создаются единожды и фиксируются.</a:t>
            </a:r>
          </a:p>
          <a:p>
            <a:r>
              <a:rPr lang="ru-RU" sz="2200" dirty="0"/>
              <a:t>Второй слой </a:t>
            </a:r>
            <a:r>
              <a:rPr lang="ru-RU" sz="2200" dirty="0" err="1"/>
              <a:t>перцептрона</a:t>
            </a:r>
            <a:r>
              <a:rPr lang="ru-RU" sz="2200" dirty="0"/>
              <a:t> Розенблатта обучается алгоритмом коррекции ошибки. </a:t>
            </a:r>
          </a:p>
          <a:p>
            <a:pPr lvl="1"/>
            <a:r>
              <a:rPr lang="ru-RU" sz="2000" dirty="0"/>
              <a:t>При появлении неправильной реакции вес изменяется на единицу, а знак (+/-) определяется противоположным от знака ошибки</a:t>
            </a:r>
            <a:endParaRPr lang="ru-RU" sz="1800" dirty="0"/>
          </a:p>
          <a:p>
            <a:pPr lvl="1"/>
            <a:r>
              <a:rPr lang="ru-RU" sz="2200" dirty="0"/>
              <a:t>обучаются только веса между скрытым и выходным слоем. </a:t>
            </a:r>
          </a:p>
          <a:p>
            <a:pPr lvl="2"/>
            <a:endParaRPr lang="ru-RU" dirty="0"/>
          </a:p>
        </p:txBody>
      </p:sp>
      <p:sp>
        <p:nvSpPr>
          <p:cNvPr id="4" name="AutoShape 2" descr="Image0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Image00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Image00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1" descr="ÐÐ°ÑÑÐ¸Ð½ÐºÐ¸ Ð¿Ð¾ Ð·Ð°Ð¿ÑÐ¾ÑÑ Ð¿ÑÐ¾Ð±Ð»ÐµÐ¼Ñ XOR)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077072"/>
            <a:ext cx="22098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 descr="ÐÐ°ÑÑÐ¸Ð½ÐºÐ¸ Ð¿Ð¾ Ð·Ð°Ð¿ÑÐ¾ÑÑ Ð¿ÑÐ¾Ð±Ð»ÐµÐ¼Ñ XOR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643" y="4077072"/>
            <a:ext cx="348615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031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Autofit/>
          </a:bodyPr>
          <a:lstStyle/>
          <a:p>
            <a:r>
              <a:rPr lang="ru-RU" sz="2800" b="1" dirty="0" err="1"/>
              <a:t>Перцептрон</a:t>
            </a:r>
            <a:r>
              <a:rPr lang="ru-RU" sz="2800" b="1" dirty="0"/>
              <a:t> </a:t>
            </a:r>
            <a:r>
              <a:rPr lang="ru-RU" sz="2800" b="1" dirty="0" err="1"/>
              <a:t>Розенблата</a:t>
            </a:r>
            <a:r>
              <a:rPr lang="ru-RU" sz="2800" b="1" dirty="0"/>
              <a:t>. обучение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764704"/>
            <a:ext cx="8301608" cy="2952328"/>
          </a:xfrm>
        </p:spPr>
        <p:txBody>
          <a:bodyPr>
            <a:noAutofit/>
          </a:bodyPr>
          <a:lstStyle/>
          <a:p>
            <a:pPr lvl="1"/>
            <a:r>
              <a:rPr lang="ru-RU" sz="2200" dirty="0"/>
              <a:t>Чем больше весов в первом слое, тем выше вероятность правильной классификации (попасть правильно).</a:t>
            </a:r>
          </a:p>
          <a:p>
            <a:pPr lvl="1"/>
            <a:r>
              <a:rPr lang="ru-RU" sz="2200" dirty="0"/>
              <a:t>Ошибка сети вычисляется как число неправильных образов после итерации обучения.</a:t>
            </a:r>
          </a:p>
          <a:p>
            <a:pPr lvl="1"/>
            <a:r>
              <a:rPr lang="ru-RU" sz="2200" dirty="0"/>
              <a:t>Обучение проводится до отсутствия ошибок после обучения.</a:t>
            </a:r>
          </a:p>
          <a:p>
            <a:pPr lvl="1"/>
            <a:endParaRPr lang="ru-RU" sz="2200" dirty="0"/>
          </a:p>
        </p:txBody>
      </p:sp>
      <p:sp>
        <p:nvSpPr>
          <p:cNvPr id="4" name="AutoShape 2" descr="Image0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Image00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Image00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1" descr="ÐÐ°ÑÑÐ¸Ð½ÐºÐ¸ Ð¿Ð¾ Ð·Ð°Ð¿ÑÐ¾ÑÑ Ð¿ÑÐ¾Ð±Ð»ÐµÐ¼Ñ XOR)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70" y="3501008"/>
            <a:ext cx="22098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 descr="ÐÐ°ÑÑÐ¸Ð½ÐºÐ¸ Ð¿Ð¾ Ð·Ð°Ð¿ÑÐ¾ÑÑ Ð¿ÑÐ¾Ð±Ð»ÐµÐ¼Ñ XOR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520057"/>
            <a:ext cx="348615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950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Autofit/>
          </a:bodyPr>
          <a:lstStyle/>
          <a:p>
            <a:r>
              <a:rPr lang="ru-RU" sz="2000" dirty="0"/>
              <a:t> </a:t>
            </a:r>
            <a:r>
              <a:rPr lang="ru-RU" sz="2400" b="1" dirty="0"/>
              <a:t>Многослойным </a:t>
            </a:r>
            <a:r>
              <a:rPr lang="ru-RU" sz="2400" b="1" dirty="0" err="1"/>
              <a:t>перцептрон</a:t>
            </a:r>
            <a:r>
              <a:rPr lang="ru-RU" sz="2400" b="1" dirty="0"/>
              <a:t> по </a:t>
            </a:r>
            <a:r>
              <a:rPr lang="ru-RU" sz="2400" b="1" dirty="0" err="1"/>
              <a:t>Румельхарту</a:t>
            </a:r>
            <a:r>
              <a:rPr lang="ru-RU" sz="2400" b="1" dirty="0"/>
              <a:t> (MLP) 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764704"/>
            <a:ext cx="8301608" cy="5544616"/>
          </a:xfrm>
        </p:spPr>
        <p:txBody>
          <a:bodyPr>
            <a:noAutofit/>
          </a:bodyPr>
          <a:lstStyle/>
          <a:p>
            <a:r>
              <a:rPr lang="ru-RU" sz="2200" dirty="0" err="1"/>
              <a:t>Перцептрон</a:t>
            </a:r>
            <a:r>
              <a:rPr lang="ru-RU" sz="2200" dirty="0"/>
              <a:t> </a:t>
            </a:r>
            <a:r>
              <a:rPr lang="ru-RU" sz="2200" dirty="0" err="1"/>
              <a:t>Румельхарта</a:t>
            </a:r>
            <a:endParaRPr lang="ru-RU" sz="2200" dirty="0"/>
          </a:p>
          <a:p>
            <a:pPr lvl="1"/>
            <a:r>
              <a:rPr lang="ru-RU" sz="1800" dirty="0"/>
              <a:t>частный случай </a:t>
            </a:r>
            <a:r>
              <a:rPr lang="ru-RU" sz="1800" dirty="0" err="1"/>
              <a:t>перцептрона</a:t>
            </a:r>
            <a:r>
              <a:rPr lang="ru-RU" sz="1800" dirty="0"/>
              <a:t> </a:t>
            </a:r>
            <a:r>
              <a:rPr lang="ru-RU" sz="1800" dirty="0" err="1"/>
              <a:t>Розенблата</a:t>
            </a:r>
            <a:r>
              <a:rPr lang="ru-RU" sz="1800" dirty="0"/>
              <a:t>. </a:t>
            </a:r>
          </a:p>
          <a:p>
            <a:pPr lvl="1"/>
            <a:r>
              <a:rPr lang="ru-RU" sz="2200" dirty="0"/>
              <a:t>Все веса обучаются алгоритмом обратного распространения ошибки, </a:t>
            </a:r>
          </a:p>
          <a:p>
            <a:pPr lvl="1"/>
            <a:r>
              <a:rPr lang="ru-RU" sz="2200" dirty="0"/>
              <a:t>увеличение слоев (больше трех) – для уменьшения числа параметров в каждом слое.</a:t>
            </a:r>
          </a:p>
          <a:p>
            <a:pPr lvl="1"/>
            <a:r>
              <a:rPr lang="ru-RU" sz="2200" dirty="0"/>
              <a:t>Использование нелинейной функции активации.</a:t>
            </a:r>
          </a:p>
          <a:p>
            <a:pPr lvl="1"/>
            <a:r>
              <a:rPr lang="ru-RU" sz="2200" dirty="0"/>
              <a:t>произвольная архитектура связей (в </a:t>
            </a:r>
            <a:r>
              <a:rPr lang="ru-RU" sz="2200" dirty="0" err="1"/>
              <a:t>т.ч</a:t>
            </a:r>
            <a:r>
              <a:rPr lang="ru-RU" sz="2200" dirty="0"/>
              <a:t>., и </a:t>
            </a:r>
            <a:r>
              <a:rPr lang="ru-RU" sz="2200" dirty="0" err="1"/>
              <a:t>полносвязные</a:t>
            </a:r>
            <a:r>
              <a:rPr lang="ru-RU" sz="2200" dirty="0"/>
              <a:t> сети).</a:t>
            </a:r>
          </a:p>
          <a:p>
            <a:pPr lvl="1"/>
            <a:endParaRPr lang="ru-RU" sz="2000" dirty="0"/>
          </a:p>
        </p:txBody>
      </p:sp>
      <p:sp>
        <p:nvSpPr>
          <p:cNvPr id="4" name="AutoShape 2" descr="Image0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Image00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Image00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Picture 5" descr="ÐÐ°ÑÑÐ¸Ð½ÐºÐ¸ Ð¿Ð¾ Ð·Ð°Ð¿ÑÐ¾ÑÑ ÐÐ½Ð¾Ð³Ð¾ÑÐ»Ð¾Ð¹Ð½ÑÐ¹ Ð¿ÐµÑÑÐµÐ¿ÑÑÐ¾Ð½ Ð ÑÐ¼ÐµÐ»ÑÑÐ°ÑÑ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149080"/>
            <a:ext cx="5196878" cy="246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86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634082"/>
          </a:xfrm>
        </p:spPr>
        <p:txBody>
          <a:bodyPr>
            <a:normAutofit/>
          </a:bodyPr>
          <a:lstStyle/>
          <a:p>
            <a:pPr lvl="2" algn="ctr" rtl="0">
              <a:spcBef>
                <a:spcPct val="0"/>
              </a:spcBef>
            </a:pPr>
            <a:r>
              <a:rPr lang="ru-RU" sz="2800" b="1" dirty="0"/>
              <a:t>Обучение с учителем</a:t>
            </a:r>
            <a:r>
              <a:rPr lang="en-US" sz="2800" b="1" dirty="0"/>
              <a:t> (Supervised learning)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1" i="1" dirty="0"/>
              <a:t>Обучение с учителем требует наличия тренировочной выборки с заранее известными ответами.</a:t>
            </a:r>
          </a:p>
          <a:p>
            <a:r>
              <a:rPr lang="ru-RU" sz="2200" b="1" dirty="0"/>
              <a:t>Классификация</a:t>
            </a:r>
            <a:r>
              <a:rPr lang="ru-RU" sz="2200" dirty="0"/>
              <a:t> </a:t>
            </a:r>
            <a:r>
              <a:rPr lang="en-US" sz="2200" dirty="0"/>
              <a:t> </a:t>
            </a:r>
            <a:r>
              <a:rPr lang="en-US" sz="2200" b="1" dirty="0"/>
              <a:t>(classification)</a:t>
            </a:r>
            <a:r>
              <a:rPr lang="ru-RU" sz="2200" dirty="0"/>
              <a:t>— распределение данных по параметрам. </a:t>
            </a:r>
          </a:p>
          <a:p>
            <a:pPr lvl="1"/>
            <a:r>
              <a:rPr lang="ru-RU" sz="2000" dirty="0"/>
              <a:t>Например, на вход дается набор людей и нужно решить, кому из них давать кредит, а кому нет, анализируя информацию как: возраст, платежеспособность, кредитная история и </a:t>
            </a:r>
            <a:r>
              <a:rPr lang="ru-RU" sz="2000" dirty="0" err="1"/>
              <a:t>тд</a:t>
            </a:r>
            <a:r>
              <a:rPr lang="ru-RU" sz="2000" dirty="0"/>
              <a:t>.</a:t>
            </a:r>
          </a:p>
          <a:p>
            <a:pPr lvl="1"/>
            <a:r>
              <a:rPr lang="ru-RU" sz="2000" dirty="0"/>
              <a:t>Или надо распознать лицо на фотографии – </a:t>
            </a:r>
            <a:r>
              <a:rPr lang="ru-RU" sz="2000" b="1" dirty="0"/>
              <a:t>задача распознавания</a:t>
            </a:r>
            <a:r>
              <a:rPr lang="ru-RU" sz="2000" dirty="0"/>
              <a:t>.</a:t>
            </a:r>
          </a:p>
          <a:p>
            <a:pPr lvl="1"/>
            <a:r>
              <a:rPr lang="ru-RU" sz="2000" dirty="0"/>
              <a:t>Определение настроения, ответа, перевода по анализу текста – </a:t>
            </a:r>
            <a:r>
              <a:rPr lang="ru-RU" sz="2000" b="1" dirty="0"/>
              <a:t>задача анализа естественного языка</a:t>
            </a:r>
          </a:p>
        </p:txBody>
      </p:sp>
      <p:pic>
        <p:nvPicPr>
          <p:cNvPr id="2050" name="Picture 2" descr="Image result for классификация рукописных цыф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710862"/>
            <a:ext cx="3600872" cy="210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злой ме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2058" y="4941168"/>
            <a:ext cx="1756914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добрый ме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157192"/>
            <a:ext cx="1987948" cy="146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0870" y="4406990"/>
            <a:ext cx="447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Классификация тональности изображения</a:t>
            </a:r>
            <a:endParaRPr lang="ru-RU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4756502"/>
            <a:ext cx="104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агрессия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597175" y="4756502"/>
            <a:ext cx="1304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Одобрение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4986377" y="4324972"/>
            <a:ext cx="360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Классификация рукописных цифр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786334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Autofit/>
          </a:bodyPr>
          <a:lstStyle/>
          <a:p>
            <a:r>
              <a:rPr lang="ru-RU" sz="2000" dirty="0"/>
              <a:t> </a:t>
            </a:r>
            <a:r>
              <a:rPr lang="ru-RU" sz="2400" b="1" dirty="0"/>
              <a:t>Многослойным </a:t>
            </a:r>
            <a:r>
              <a:rPr lang="ru-RU" sz="2400" b="1" dirty="0" err="1"/>
              <a:t>перцептрон</a:t>
            </a:r>
            <a:r>
              <a:rPr lang="ru-RU" sz="2400" b="1" dirty="0"/>
              <a:t> по </a:t>
            </a:r>
            <a:r>
              <a:rPr lang="ru-RU" sz="2400" b="1" dirty="0" err="1"/>
              <a:t>Румельхарту</a:t>
            </a:r>
            <a:r>
              <a:rPr lang="ru-RU" sz="2400" b="1" dirty="0"/>
              <a:t> (MLP) 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764704"/>
            <a:ext cx="8301608" cy="5544616"/>
          </a:xfrm>
        </p:spPr>
        <p:txBody>
          <a:bodyPr>
            <a:noAutofit/>
          </a:bodyPr>
          <a:lstStyle/>
          <a:p>
            <a:r>
              <a:rPr lang="ru-RU" sz="2200" dirty="0" err="1"/>
              <a:t>Перцептрон</a:t>
            </a:r>
            <a:r>
              <a:rPr lang="ru-RU" sz="2200" dirty="0"/>
              <a:t> </a:t>
            </a:r>
            <a:r>
              <a:rPr lang="ru-RU" sz="2200" dirty="0" err="1"/>
              <a:t>Румельхарта</a:t>
            </a:r>
            <a:endParaRPr lang="ru-RU" sz="2200" dirty="0"/>
          </a:p>
          <a:p>
            <a:pPr lvl="1"/>
            <a:r>
              <a:rPr lang="ru-RU" sz="2200" dirty="0"/>
              <a:t>Функция ошибки - некоторая статистическая мера невязки между нужным и получаемым значением.</a:t>
            </a:r>
          </a:p>
          <a:p>
            <a:pPr lvl="1"/>
            <a:r>
              <a:rPr lang="ru-RU" sz="2200" dirty="0"/>
              <a:t>Обучение до стабилизации весовых коэффициентов при обучении или прерывается ранее, чтобы избежать переобучения.</a:t>
            </a:r>
          </a:p>
          <a:p>
            <a:pPr lvl="1"/>
            <a:r>
              <a:rPr lang="ru-RU" sz="2000" dirty="0"/>
              <a:t>преимущество улучшится способность к обобщению, то есть к правильным реакциям на стимулы которым </a:t>
            </a:r>
            <a:r>
              <a:rPr lang="ru-RU" sz="2000" dirty="0" err="1"/>
              <a:t>перцептрон</a:t>
            </a:r>
            <a:r>
              <a:rPr lang="ru-RU" sz="2000" dirty="0"/>
              <a:t> не обучался. </a:t>
            </a:r>
          </a:p>
        </p:txBody>
      </p:sp>
      <p:sp>
        <p:nvSpPr>
          <p:cNvPr id="4" name="AutoShape 2" descr="Image0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Image00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Image00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ÐÐ°ÑÑÐ¸Ð½ÐºÐ¸ Ð¿Ð¾ Ð·Ð°Ð¿ÑÐ¾ÑÑ ÐÐ½Ð¾Ð³Ð¾ÑÐ»Ð¾Ð¹Ð½ÑÐ¹ Ð¿ÐµÑÑÐµÐ¿ÑÑÐ¾Ð½ Ð ÑÐ¼ÐµÐ»ÑÑÐ°ÑÑÐ°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9" name="Picture 5" descr="ÐÐ°ÑÑÐ¸Ð½ÐºÐ¸ Ð¿Ð¾ Ð·Ð°Ð¿ÑÐ¾ÑÑ ÐÐ½Ð¾Ð³Ð¾ÑÐ»Ð¾Ð¹Ð½ÑÐ¹ Ð¿ÐµÑÑÐµÐ¿ÑÑÐ¾Ð½ Ð ÑÐ¼ÐµÐ»ÑÑÐ°ÑÑ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933056"/>
            <a:ext cx="5196878" cy="246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657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Autofit/>
          </a:bodyPr>
          <a:lstStyle/>
          <a:p>
            <a:r>
              <a:rPr lang="ru-RU" sz="2000" b="1" dirty="0"/>
              <a:t>Классификация нейронных сетей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3789040"/>
            <a:ext cx="8301608" cy="2664297"/>
          </a:xfrm>
        </p:spPr>
        <p:txBody>
          <a:bodyPr>
            <a:noAutofit/>
          </a:bodyPr>
          <a:lstStyle/>
          <a:p>
            <a:r>
              <a:rPr lang="ru-RU" sz="1800" dirty="0"/>
              <a:t/>
            </a:r>
            <a:br>
              <a:rPr lang="ru-RU" sz="1800" dirty="0"/>
            </a:br>
            <a:endParaRPr lang="ru-RU" sz="1800" dirty="0"/>
          </a:p>
        </p:txBody>
      </p:sp>
      <p:pic>
        <p:nvPicPr>
          <p:cNvPr id="8" name="Рисунок 7" descr="neuralnetworks0">
            <a:hlinkClick r:id="rId2" tgtFrame="&quot;_blank&quot;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692696"/>
            <a:ext cx="3762350" cy="5677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3242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Autofit/>
          </a:bodyPr>
          <a:lstStyle/>
          <a:p>
            <a:r>
              <a:rPr lang="ru-RU" sz="2000" b="1" dirty="0"/>
              <a:t>Классификация нейронных сетей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491880" y="711061"/>
            <a:ext cx="5328592" cy="1687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96617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lvl="4" fontAlgn="base">
              <a:spcBef>
                <a:spcPct val="0"/>
              </a:spcBef>
              <a:spcAft>
                <a:spcPct val="0"/>
              </a:spcAft>
            </a:pPr>
            <a:r>
              <a:rPr kumimoji="0" lang="ru-RU" altLang="ru-RU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Нейронные сети прямого распространения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/>
                <a:ea typeface="Times New Roman" pitchFamily="18" charset="0"/>
                <a:cs typeface="Times New Roman" pitchFamily="18" charset="0"/>
              </a:rPr>
              <a:t>  </a:t>
            </a:r>
            <a:r>
              <a:rPr kumimoji="0" lang="en-US" altLang="ru-RU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"/>
                <a:ea typeface="Calibri" pitchFamily="34" charset="0"/>
                <a:cs typeface="Times New Roman" pitchFamily="18" charset="0"/>
              </a:rPr>
              <a:t>(</a:t>
            </a: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feed forward neural networks, FF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или</a:t>
            </a: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 FFNN) 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и</a:t>
            </a: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перцептроны</a:t>
            </a: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 (</a:t>
            </a:r>
            <a:r>
              <a:rPr kumimoji="0" lang="en-US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perceptrons</a:t>
            </a: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P) 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lvl="4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Times New Roman" pitchFamily="18" charset="0"/>
                <a:cs typeface="Times New Roman" pitchFamily="18" charset="0"/>
              </a:rPr>
              <a:t>И сети с пробросом признаков через слой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1" name="Рисунок 36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754712"/>
            <a:ext cx="2520280" cy="73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23" y="2368837"/>
            <a:ext cx="1917760" cy="1163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3491880" y="2444157"/>
            <a:ext cx="5328592" cy="85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96617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lvl="4" fontAlgn="base">
              <a:spcBef>
                <a:spcPct val="0"/>
              </a:spcBef>
              <a:spcAft>
                <a:spcPct val="0"/>
              </a:spcAft>
            </a:pPr>
            <a:r>
              <a:rPr kumimoji="0" lang="ru-RU" altLang="ru-RU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Сверточные</a:t>
            </a:r>
            <a:r>
              <a:rPr kumimoji="0" lang="ru-RU" altLang="ru-RU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нейронные сети </a:t>
            </a:r>
            <a:r>
              <a:rPr lang="ru-RU" dirty="0"/>
              <a:t> (</a:t>
            </a:r>
            <a:r>
              <a:rPr lang="ru-RU" dirty="0" err="1"/>
              <a:t>convolutional</a:t>
            </a:r>
            <a:r>
              <a:rPr lang="ru-RU" dirty="0"/>
              <a:t> </a:t>
            </a:r>
            <a:r>
              <a:rPr lang="ru-RU" dirty="0" err="1"/>
              <a:t>neural</a:t>
            </a:r>
            <a:r>
              <a:rPr lang="ru-RU" dirty="0"/>
              <a:t> </a:t>
            </a:r>
            <a:r>
              <a:rPr lang="ru-RU" dirty="0" err="1"/>
              <a:t>networks</a:t>
            </a:r>
            <a:r>
              <a:rPr lang="ru-RU" dirty="0"/>
              <a:t>, CNN)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Рисунок 10" descr="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78" y="2482690"/>
            <a:ext cx="1849388" cy="93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 descr="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53" y="3736563"/>
            <a:ext cx="2360987" cy="84456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3491880" y="3730526"/>
            <a:ext cx="5328592" cy="85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96617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lvl="4" fontAlgn="base">
              <a:spcBef>
                <a:spcPct val="0"/>
              </a:spcBef>
              <a:spcAft>
                <a:spcPct val="0"/>
              </a:spcAft>
            </a:pPr>
            <a:r>
              <a:rPr kumimoji="0" lang="ru-RU" altLang="ru-RU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ru-RU" b="1" i="1" dirty="0"/>
              <a:t>Генеративные состязательные сети </a:t>
            </a:r>
          </a:p>
          <a:p>
            <a:pPr marL="0" lvl="4" fontAlgn="base">
              <a:spcBef>
                <a:spcPct val="0"/>
              </a:spcBef>
              <a:spcAft>
                <a:spcPct val="0"/>
              </a:spcAft>
            </a:pPr>
            <a:r>
              <a:rPr lang="ru-RU" i="1" dirty="0"/>
              <a:t>(</a:t>
            </a:r>
            <a:r>
              <a:rPr lang="ru-RU" i="1" dirty="0" err="1"/>
              <a:t>generative</a:t>
            </a:r>
            <a:r>
              <a:rPr lang="ru-RU" i="1" dirty="0"/>
              <a:t> </a:t>
            </a:r>
            <a:r>
              <a:rPr lang="ru-RU" i="1" dirty="0" err="1"/>
              <a:t>adversarial</a:t>
            </a:r>
            <a:r>
              <a:rPr lang="ru-RU" i="1" dirty="0"/>
              <a:t> </a:t>
            </a:r>
            <a:r>
              <a:rPr lang="ru-RU" i="1" dirty="0" err="1"/>
              <a:t>networks</a:t>
            </a:r>
            <a:r>
              <a:rPr lang="ru-RU" i="1" dirty="0"/>
              <a:t>, GAN)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Рисунок 13" descr="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4" y="4745814"/>
            <a:ext cx="1400210" cy="86409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3639532" y="4804613"/>
            <a:ext cx="5328592" cy="85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96617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lvl="3"/>
            <a:r>
              <a:rPr kumimoji="0" lang="ru-RU" altLang="ru-RU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ru-RU" altLang="ru-RU" b="1" i="1" dirty="0"/>
              <a:t>Р</a:t>
            </a:r>
            <a:r>
              <a:rPr lang="ru-RU" b="1" i="1" dirty="0"/>
              <a:t>екуррентные нейронные сети</a:t>
            </a:r>
          </a:p>
          <a:p>
            <a:pPr marL="0" lvl="3"/>
            <a:r>
              <a:rPr lang="ru-RU" i="1" dirty="0"/>
              <a:t>(</a:t>
            </a:r>
            <a:r>
              <a:rPr lang="ru-RU" i="1" dirty="0" err="1"/>
              <a:t>recurrent</a:t>
            </a:r>
            <a:r>
              <a:rPr lang="ru-RU" i="1" dirty="0"/>
              <a:t> </a:t>
            </a:r>
            <a:r>
              <a:rPr lang="ru-RU" i="1" dirty="0" err="1"/>
              <a:t>neural</a:t>
            </a:r>
            <a:r>
              <a:rPr lang="ru-RU" i="1" dirty="0"/>
              <a:t> </a:t>
            </a:r>
            <a:r>
              <a:rPr lang="ru-RU" i="1" dirty="0" err="1"/>
              <a:t>networks</a:t>
            </a:r>
            <a:r>
              <a:rPr lang="ru-RU" i="1" dirty="0"/>
              <a:t>, RNN)</a:t>
            </a:r>
            <a:r>
              <a:rPr lang="ru-RU" dirty="0"/>
              <a:t> </a:t>
            </a:r>
            <a:r>
              <a:rPr lang="ru-RU" b="1" i="1" dirty="0"/>
              <a:t> </a:t>
            </a:r>
          </a:p>
          <a:p>
            <a:pPr marL="0" marR="0" lvl="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Рисунок 15" descr="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74" y="1496664"/>
            <a:ext cx="28575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3639532" y="5682096"/>
            <a:ext cx="5328592" cy="85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96617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lvl="3"/>
            <a:r>
              <a:rPr kumimoji="0" lang="ru-RU" altLang="ru-RU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ru-RU" altLang="ru-RU" b="1" i="1" dirty="0"/>
              <a:t>Обучение с подкреплением</a:t>
            </a:r>
            <a:endParaRPr lang="ru-RU" b="1" i="1" dirty="0"/>
          </a:p>
          <a:p>
            <a:pPr marL="0" lvl="3"/>
            <a:r>
              <a:rPr lang="ru-RU" i="1" dirty="0"/>
              <a:t>(</a:t>
            </a:r>
            <a:r>
              <a:rPr lang="ru-RU" i="1" dirty="0" err="1"/>
              <a:t>recurrent</a:t>
            </a:r>
            <a:r>
              <a:rPr lang="ru-RU" i="1" dirty="0"/>
              <a:t> </a:t>
            </a:r>
            <a:r>
              <a:rPr lang="ru-RU" i="1" dirty="0" err="1"/>
              <a:t>neural</a:t>
            </a:r>
            <a:r>
              <a:rPr lang="ru-RU" i="1" dirty="0"/>
              <a:t> </a:t>
            </a:r>
            <a:r>
              <a:rPr lang="ru-RU" i="1" dirty="0" err="1"/>
              <a:t>networks</a:t>
            </a:r>
            <a:r>
              <a:rPr lang="ru-RU" i="1" dirty="0"/>
              <a:t>, RNN)</a:t>
            </a:r>
            <a:r>
              <a:rPr lang="ru-RU" dirty="0"/>
              <a:t> </a:t>
            </a:r>
            <a:r>
              <a:rPr lang="ru-RU" b="1" i="1" dirty="0"/>
              <a:t> </a:t>
            </a:r>
          </a:p>
          <a:p>
            <a:pPr marL="0" marR="0" lvl="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5" name="Picture 5" descr="ÐÐ½Ð¾Ð³Ð¾ÑÐ»Ð¾Ð¹Ð½ÑÐ¹ Ð¿ÐµÑÑÐµÐ¿ÑÑÐ¾Ð½ Ð½ÐµÐ¹ÑÐ¾Ð½Ð½Ð°Ñ ÑÐµÑÑ Ð¿ÑÑÐ¼Ð¾Ð³Ð¾ ÑÐ°ÑÐ¿ÑÐ¾ÑÑÑÐ°Ð½ÐµÐ½Ð¸Ñ Ð¼Ð°ÑÐ¸Ð½Ð½Ð¾Ð³Ð¾ Ð¾Ð±ÑÑÐµÐ½Ð¸Ñ Ð¸ÑÐºÑÑÑÑÐ²ÐµÐ½Ð½ÑÑ Ð½ÐµÐ¹ÑÐ¾Ð½Ð½ÑÑ ÑÐµÑÐµÐ¹ - ÐÐµÐ¹ÑÐ¾Ð½Ð½Ð¾Ð¹ Ð¡ÐµÑÐ¸ ÐÑÑÐ¼Ð¾Ð³Ð¾ Ð Ð°ÑÐ¿ÑÐ¾ÑÑÑÐ°Ð½ÐµÐ½Ð¸Ñ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42890" y="5586553"/>
            <a:ext cx="1280021" cy="85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140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Autofit/>
          </a:bodyPr>
          <a:lstStyle/>
          <a:p>
            <a:r>
              <a:rPr lang="ru-RU" sz="2000" b="1" dirty="0"/>
              <a:t>Современные виды нейронных сетей. Сверочные нейронные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2420889"/>
            <a:ext cx="8229600" cy="4104456"/>
          </a:xfrm>
        </p:spPr>
        <p:txBody>
          <a:bodyPr>
            <a:noAutofit/>
          </a:bodyPr>
          <a:lstStyle/>
          <a:p>
            <a:r>
              <a:rPr lang="ru-RU" sz="1800" dirty="0"/>
              <a:t/>
            </a:r>
            <a:br>
              <a:rPr lang="ru-RU" sz="1800" dirty="0"/>
            </a:br>
            <a:r>
              <a:rPr lang="ru-RU" sz="1800" dirty="0"/>
              <a:t>Принцип работы первой </a:t>
            </a:r>
            <a:r>
              <a:rPr lang="ru-RU" sz="1800" dirty="0" err="1"/>
              <a:t>сверточной</a:t>
            </a:r>
            <a:r>
              <a:rPr lang="ru-RU" sz="1800" dirty="0"/>
              <a:t> сети (</a:t>
            </a:r>
            <a:r>
              <a:rPr lang="ru-RU" sz="1800" dirty="0" err="1"/>
              <a:t>convolutional</a:t>
            </a:r>
            <a:r>
              <a:rPr lang="ru-RU" sz="1800" dirty="0"/>
              <a:t> </a:t>
            </a:r>
            <a:r>
              <a:rPr lang="ru-RU" sz="1800" dirty="0" err="1"/>
              <a:t>neural</a:t>
            </a:r>
            <a:r>
              <a:rPr lang="ru-RU" sz="1800" dirty="0"/>
              <a:t> </a:t>
            </a:r>
            <a:r>
              <a:rPr lang="ru-RU" sz="1800" dirty="0" err="1"/>
              <a:t>networks</a:t>
            </a:r>
            <a:r>
              <a:rPr lang="ru-RU" sz="1800" dirty="0"/>
              <a:t>, </a:t>
            </a:r>
            <a:r>
              <a:rPr lang="en-US" sz="1800" dirty="0"/>
              <a:t>CNN</a:t>
            </a:r>
            <a:r>
              <a:rPr lang="ru-RU" sz="1800" dirty="0"/>
              <a:t>), которая победила на международном соревновании </a:t>
            </a:r>
            <a:r>
              <a:rPr lang="ru-RU" sz="1800" dirty="0" err="1"/>
              <a:t>ImageNet</a:t>
            </a:r>
            <a:r>
              <a:rPr lang="ru-RU" sz="1800" dirty="0"/>
              <a:t> в 2012 году. Это так называемый </a:t>
            </a:r>
            <a:r>
              <a:rPr lang="ru-RU" sz="1800" dirty="0" err="1"/>
              <a:t>AlexNet</a:t>
            </a:r>
            <a:r>
              <a:rPr lang="ru-RU" sz="1800" dirty="0"/>
              <a:t>. </a:t>
            </a:r>
          </a:p>
          <a:p>
            <a:r>
              <a:rPr lang="ru-RU" sz="1800" dirty="0"/>
              <a:t>Сеть содержит 7 скрытых слоёв, 650 тысяч нейронов с 60 миллионами параметров.  </a:t>
            </a:r>
            <a:br>
              <a:rPr lang="ru-RU" sz="1800" dirty="0"/>
            </a:br>
            <a:r>
              <a:rPr lang="ru-RU" sz="1800" dirty="0"/>
              <a:t>В 2017 году победила сеть, созданная в Китае, в ней было 269 слоёв.</a:t>
            </a:r>
          </a:p>
          <a:p>
            <a:endParaRPr lang="ru-RU" sz="1800" dirty="0"/>
          </a:p>
          <a:p>
            <a:r>
              <a:rPr lang="ru-RU" sz="1800" dirty="0"/>
              <a:t>входное изображение попадает в сеть слоёв, </a:t>
            </a:r>
          </a:p>
          <a:p>
            <a:r>
              <a:rPr lang="ru-RU" sz="1800" dirty="0"/>
              <a:t>каждый слой можно назвать фильтрами разного размера и разной сложности элементов, которые они распознают. </a:t>
            </a:r>
          </a:p>
          <a:p>
            <a:r>
              <a:rPr lang="ru-RU" sz="1800" dirty="0"/>
              <a:t>фильтры составляют некий свой индекс или набор признаков, который потом попадает в классификатор. </a:t>
            </a:r>
          </a:p>
          <a:p>
            <a:endParaRPr lang="ru-RU" sz="1800" dirty="0"/>
          </a:p>
        </p:txBody>
      </p:sp>
      <p:pic>
        <p:nvPicPr>
          <p:cNvPr id="4" name="Рисунок 3" descr="https://habrastorage.org/files/c08/c18/1fe/c08c181fe22d4b21a9bff765e25ca7b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230" y="570061"/>
            <a:ext cx="5832648" cy="2160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8519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Autofit/>
          </a:bodyPr>
          <a:lstStyle/>
          <a:p>
            <a:r>
              <a:rPr lang="ru-RU" sz="2000" b="1" dirty="0"/>
              <a:t>Современные виды нейронных сетей. Рекуррентные сети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3928220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Recurrent</a:t>
            </a:r>
            <a:r>
              <a:rPr lang="ru-RU" dirty="0"/>
              <a:t> </a:t>
            </a:r>
            <a:r>
              <a:rPr lang="ru-RU" dirty="0" err="1"/>
              <a:t>neural</a:t>
            </a:r>
            <a:r>
              <a:rPr lang="ru-RU" dirty="0"/>
              <a:t> </a:t>
            </a:r>
            <a:r>
              <a:rPr lang="ru-RU" dirty="0" err="1"/>
              <a:t>networks</a:t>
            </a:r>
            <a:r>
              <a:rPr lang="ru-RU" dirty="0"/>
              <a:t>  - обладают обратной связью, то есть входные данные обрабатываются с учтём результатов работы предыдущего слоя. </a:t>
            </a:r>
          </a:p>
          <a:p>
            <a:r>
              <a:rPr lang="ru-RU" dirty="0"/>
              <a:t>Это применяется для распознавания естественного языка, для обработки видео, даже используется для распознавания изображений. </a:t>
            </a:r>
          </a:p>
        </p:txBody>
      </p:sp>
      <p:pic>
        <p:nvPicPr>
          <p:cNvPr id="3074" name="Picture 2" descr="https://4science.ru/images/9eeb5fa25b0f437b8c7f06aa84912aa5/Risunok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764704"/>
            <a:ext cx="4612012" cy="316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16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Autofit/>
          </a:bodyPr>
          <a:lstStyle/>
          <a:p>
            <a:r>
              <a:rPr lang="ru-RU" sz="2000" b="1" dirty="0"/>
              <a:t>Современные виды нейронных сетей. Обучение с подкреплением</a:t>
            </a:r>
          </a:p>
        </p:txBody>
      </p:sp>
      <p:pic>
        <p:nvPicPr>
          <p:cNvPr id="9218" name="Picture 2" descr="https://c.mql5.com/2/31/DR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24744"/>
            <a:ext cx="4250147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ÐÐ°ÑÑÐ¸Ð½ÐºÐ¸ Ð¿Ð¾ Ð·Ð°Ð¿ÑÐ¾ÑÑ ÑÑÐµÐ¼Ð°  Ð½ÐµÐ¹ÑÐ¾Ð½Ð½ÑÐµ ÑÐµÑÐ¸ Ð¾Ð±ÑÑÐµÐ½Ð¸Ðµ Ñ Ð¿Ð¾Ð´ÐºÑÐµÐ¿Ð»ÐµÐ½Ð¸ÐµÐ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826085"/>
            <a:ext cx="3388710" cy="254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48072" y="3455667"/>
            <a:ext cx="77403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Сеть обучается, играя сама с собой для того, чтобы получить максимальное вознаграждение. </a:t>
            </a:r>
          </a:p>
          <a:p>
            <a:r>
              <a:rPr lang="ru-RU" dirty="0"/>
              <a:t>Максимальное вознаграждение — это максимально быстрый исход игры с максимально большим счетом.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8891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Autofit/>
          </a:bodyPr>
          <a:lstStyle/>
          <a:p>
            <a:r>
              <a:rPr lang="ru-RU" sz="2000" b="1" dirty="0"/>
              <a:t>Современные виды нейронных сетей. Состязательные сети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2996952"/>
            <a:ext cx="849694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/>
              <a:t>(</a:t>
            </a:r>
            <a:r>
              <a:rPr lang="ru-RU" i="1" dirty="0" err="1"/>
              <a:t>generative</a:t>
            </a:r>
            <a:r>
              <a:rPr lang="ru-RU" i="1" dirty="0"/>
              <a:t> </a:t>
            </a:r>
            <a:r>
              <a:rPr lang="ru-RU" i="1" dirty="0" err="1"/>
              <a:t>adversarial</a:t>
            </a:r>
            <a:r>
              <a:rPr lang="ru-RU" i="1" dirty="0"/>
              <a:t> </a:t>
            </a:r>
            <a:r>
              <a:rPr lang="ru-RU" i="1" dirty="0" err="1"/>
              <a:t>networks</a:t>
            </a:r>
            <a:r>
              <a:rPr lang="ru-RU" i="1" dirty="0"/>
              <a:t>, GAN)</a:t>
            </a:r>
            <a:r>
              <a:rPr lang="ru-RU" dirty="0"/>
              <a:t> сети состоят из двух видов сетей, одна из которых контент генерирует, а другая — оценивает. </a:t>
            </a:r>
          </a:p>
          <a:p>
            <a:r>
              <a:rPr lang="ru-RU" dirty="0"/>
              <a:t>Сеть-дискриминатор получает обучающие или созданные генератором данные. </a:t>
            </a:r>
          </a:p>
          <a:p>
            <a:r>
              <a:rPr lang="ru-RU" dirty="0"/>
              <a:t>Степень угадывания дискриминатором источника данных в дальнейшем участвует в формировании ошибки. </a:t>
            </a:r>
          </a:p>
          <a:p>
            <a:r>
              <a:rPr lang="ru-RU" dirty="0"/>
              <a:t>Таким образом, возникает состязание между генератором и дискриминатором, где первый учится обманывать первого, а второй — раскрывать обман (похоже на ситуацию </a:t>
            </a:r>
            <a:r>
              <a:rPr lang="ru-RU" u="sng" dirty="0"/>
              <a:t>«банкир-фальшивомонетчик»</a:t>
            </a:r>
            <a:r>
              <a:rPr lang="ru-RU" dirty="0"/>
              <a:t>). </a:t>
            </a:r>
          </a:p>
          <a:p>
            <a:r>
              <a:rPr lang="ru-RU" dirty="0"/>
              <a:t>Обучать такие сети весьма тяжело, поскольку нужно не только обучить каждую из них, но и настроить баланс.</a:t>
            </a:r>
          </a:p>
          <a:p>
            <a:r>
              <a:rPr lang="ru-RU" dirty="0"/>
              <a:t>Пример. Приложение </a:t>
            </a:r>
            <a:r>
              <a:rPr lang="en-US" dirty="0" err="1"/>
              <a:t>Prizma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12292" name="Picture 4" descr="ÐÐ°ÑÑÐ¸Ð½ÐºÐ¸ Ð¿Ð¾ Ð·Ð°Ð¿ÑÐ¾ÑÑ Ð½ÐµÐ¹ÑÐ¾Ð½Ð½ÑÐµ ÑÐµÑÐ¸ G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57955"/>
            <a:ext cx="4987837" cy="213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123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7785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err="1"/>
              <a:t>Автокодирующая</a:t>
            </a:r>
            <a:r>
              <a:rPr lang="ru-RU" sz="2400" b="1" dirty="0"/>
              <a:t> сеть </a:t>
            </a:r>
            <a:endParaRPr lang="en-US" sz="2400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04800" y="977900"/>
            <a:ext cx="6667500" cy="5676900"/>
          </a:xfrm>
        </p:spPr>
        <p:txBody>
          <a:bodyPr>
            <a:normAutofit/>
          </a:bodyPr>
          <a:lstStyle/>
          <a:p>
            <a:r>
              <a:rPr lang="ru-RU" sz="2000" b="1" i="1" dirty="0" err="1"/>
              <a:t>Автокодировщик</a:t>
            </a:r>
            <a:r>
              <a:rPr lang="ru-RU" sz="2000" b="1" i="1" dirty="0"/>
              <a:t> – это алгоритм машинного обучения без учителя основанный на нейронной сети, который преобразует входные данные большой размерности в представление малой размерности.</a:t>
            </a:r>
          </a:p>
          <a:p>
            <a:r>
              <a:rPr lang="ru-RU" sz="2000" dirty="0"/>
              <a:t>Принцип работы в операциях кодирования и декодирования информации с условием, что данные не должны просто копироваться.</a:t>
            </a:r>
          </a:p>
          <a:p>
            <a:r>
              <a:rPr lang="ru-RU" sz="1800" dirty="0"/>
              <a:t> </a:t>
            </a:r>
            <a:r>
              <a:rPr lang="ru-RU" sz="2000" dirty="0"/>
              <a:t>условие может быть реализовано за счет уменьшения или увеличения размерности внутренних слоев сети, использование нелинейных функций активации и методов регуляризации.</a:t>
            </a:r>
          </a:p>
          <a:p>
            <a:r>
              <a:rPr lang="ru-RU" sz="2000" dirty="0"/>
              <a:t>На практике </a:t>
            </a:r>
            <a:r>
              <a:rPr lang="ru-RU" sz="2000" dirty="0" err="1"/>
              <a:t>автокодировщики</a:t>
            </a:r>
            <a:r>
              <a:rPr lang="ru-RU" sz="2000" dirty="0"/>
              <a:t> часто используют для извлечения таких признаков из данных, которые в итоге позволяют уменьшить ошибку при последующем обучении с учителем</a:t>
            </a:r>
            <a:r>
              <a:rPr lang="ru-RU" sz="1800" dirty="0"/>
              <a:t>.</a:t>
            </a:r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en-US" sz="1800" dirty="0"/>
          </a:p>
          <a:p>
            <a:endParaRPr lang="ru-RU" sz="18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862" y="787401"/>
            <a:ext cx="1784401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833426" y="4850638"/>
            <a:ext cx="1531874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922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634082"/>
          </a:xfrm>
        </p:spPr>
        <p:txBody>
          <a:bodyPr>
            <a:normAutofit/>
          </a:bodyPr>
          <a:lstStyle/>
          <a:p>
            <a:pPr lvl="2" algn="ctr" rtl="0">
              <a:spcBef>
                <a:spcPct val="0"/>
              </a:spcBef>
            </a:pPr>
            <a:r>
              <a:rPr lang="ru-RU" sz="2800" b="1" dirty="0"/>
              <a:t>Обучение с учителем</a:t>
            </a:r>
            <a:r>
              <a:rPr lang="en-US" sz="2800" b="1" dirty="0"/>
              <a:t> (Supervised learning)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1" i="1" dirty="0" smtClean="0"/>
              <a:t>Выделение объектов</a:t>
            </a:r>
            <a:endParaRPr lang="ru-RU" sz="2200" b="1" i="1" dirty="0"/>
          </a:p>
        </p:txBody>
      </p:sp>
      <p:pic>
        <p:nvPicPr>
          <p:cNvPr id="5122" name="Picture 2" descr="EasyDetec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99" y="1202446"/>
            <a:ext cx="3649230" cy="124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asyDetect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66194"/>
            <a:ext cx="3676118" cy="128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CEBERG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935" y="1470303"/>
            <a:ext cx="4991309" cy="194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1617" y="4045950"/>
            <a:ext cx="112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результат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1689479" y="4045950"/>
            <a:ext cx="1089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разметка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2793610" y="3761956"/>
            <a:ext cx="1519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исходное </a:t>
            </a:r>
          </a:p>
          <a:p>
            <a:r>
              <a:rPr lang="ru-RU" dirty="0" smtClean="0"/>
              <a:t>изображение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238925" y="3775726"/>
            <a:ext cx="246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Сегментация объектов</a:t>
            </a:r>
            <a:endParaRPr lang="ru-RU" b="1" dirty="0"/>
          </a:p>
        </p:txBody>
      </p:sp>
      <p:pic>
        <p:nvPicPr>
          <p:cNvPr id="5130" name="Picture 10" descr="https://storage.googleapis.com/groundai-web-prod/media%2Fusers%2Fuser_44981%2Fproject_75399%2Fimages%2Ffigures%2Ffigure_results_success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8" r="-120"/>
          <a:stretch/>
        </p:blipFill>
        <p:spPr bwMode="auto">
          <a:xfrm>
            <a:off x="286569" y="4477947"/>
            <a:ext cx="3895092" cy="22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radar neural network segment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710" y="4924062"/>
            <a:ext cx="4557891" cy="183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929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регрессия временного ряд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598504"/>
            <a:ext cx="4752528" cy="224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634082"/>
          </a:xfrm>
        </p:spPr>
        <p:txBody>
          <a:bodyPr>
            <a:normAutofit/>
          </a:bodyPr>
          <a:lstStyle/>
          <a:p>
            <a:pPr lvl="2" algn="ctr" rtl="0">
              <a:spcBef>
                <a:spcPct val="0"/>
              </a:spcBef>
            </a:pPr>
            <a:r>
              <a:rPr lang="ru-RU" sz="2800" b="1" dirty="0"/>
              <a:t>Обучение с учителем</a:t>
            </a:r>
            <a:r>
              <a:rPr lang="en-US" sz="2800" b="1" dirty="0"/>
              <a:t> (Supervised learning)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722830"/>
            <a:ext cx="864096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1" i="1" dirty="0"/>
              <a:t>Обучение с учителем требует наличия тренировочной выборки с заранее известными ответами.</a:t>
            </a:r>
          </a:p>
          <a:p>
            <a:r>
              <a:rPr lang="ru-RU" sz="2200" b="1" dirty="0" smtClean="0"/>
              <a:t>Регрессия</a:t>
            </a:r>
            <a:r>
              <a:rPr lang="en-US" sz="2200" b="1" dirty="0" smtClean="0"/>
              <a:t> </a:t>
            </a:r>
            <a:r>
              <a:rPr lang="en-US" sz="2200" b="1" dirty="0"/>
              <a:t>(regression)</a:t>
            </a:r>
            <a:r>
              <a:rPr lang="ru-RU" sz="2200" b="1" dirty="0"/>
              <a:t> – </a:t>
            </a:r>
            <a:r>
              <a:rPr lang="ru-RU" sz="2200" dirty="0"/>
              <a:t>оценка непрерывной величины (тоже, что и классификация, только для непрерывной величины).</a:t>
            </a:r>
          </a:p>
          <a:p>
            <a:pPr lvl="1"/>
            <a:r>
              <a:rPr lang="ru-RU" sz="2000" dirty="0"/>
              <a:t>Оценка параметров фильтра, приводящего входной сигнал к определенному виду </a:t>
            </a:r>
          </a:p>
          <a:p>
            <a:pPr lvl="1"/>
            <a:r>
              <a:rPr lang="ru-RU" sz="2000" dirty="0"/>
              <a:t>предсказание, рост или падение акций, основываясь на ситуации на фондовом рынке – </a:t>
            </a:r>
            <a:r>
              <a:rPr lang="ru-RU" sz="2000" b="1" dirty="0"/>
              <a:t>задача предсказания</a:t>
            </a:r>
            <a:r>
              <a:rPr lang="ru-RU" sz="2000" dirty="0"/>
              <a:t>.</a:t>
            </a:r>
          </a:p>
          <a:p>
            <a:pPr lvl="1"/>
            <a:r>
              <a:rPr lang="ru-RU" sz="2000" dirty="0"/>
              <a:t>Синтез нового изображения по результатам обучения – </a:t>
            </a:r>
            <a:r>
              <a:rPr lang="ru-RU" sz="2000" b="1" dirty="0"/>
              <a:t>задача синтеза</a:t>
            </a:r>
          </a:p>
          <a:p>
            <a:pPr lvl="1"/>
            <a:r>
              <a:rPr lang="ru-RU" sz="2000" dirty="0"/>
              <a:t>Сортировка результатов поиска по релевантности - </a:t>
            </a:r>
            <a:r>
              <a:rPr lang="ru-RU" sz="2000" b="1" dirty="0"/>
              <a:t>задача ранжирования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3959146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15" y="4508149"/>
            <a:ext cx="2808312" cy="2231501"/>
          </a:xfrm>
          <a:prstGeom prst="rect">
            <a:avLst/>
          </a:prstGeom>
        </p:spPr>
      </p:pic>
      <p:pic>
        <p:nvPicPr>
          <p:cNvPr id="3074" name="Picture 2" descr="Image result for кластеризац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08149"/>
            <a:ext cx="2664296" cy="232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634082"/>
          </a:xfrm>
        </p:spPr>
        <p:txBody>
          <a:bodyPr>
            <a:noAutofit/>
          </a:bodyPr>
          <a:lstStyle/>
          <a:p>
            <a:pPr lvl="2" algn="ctr" rtl="0">
              <a:spcBef>
                <a:spcPct val="0"/>
              </a:spcBef>
            </a:pPr>
            <a:r>
              <a:rPr lang="ru-RU" sz="2800" b="1" dirty="0"/>
              <a:t>Обучение без учителя</a:t>
            </a:r>
            <a:r>
              <a:rPr lang="en-US" sz="2800" b="1" dirty="0"/>
              <a:t> </a:t>
            </a:r>
            <a:r>
              <a:rPr lang="ru-RU" sz="2800" b="1" dirty="0"/>
              <a:t/>
            </a:r>
            <a:br>
              <a:rPr lang="ru-RU" sz="2800" b="1" dirty="0"/>
            </a:br>
            <a:r>
              <a:rPr lang="en-US" sz="2800" b="1" dirty="0"/>
              <a:t>(Unsupervised learning)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229600" cy="5832648"/>
          </a:xfrm>
        </p:spPr>
        <p:txBody>
          <a:bodyPr>
            <a:normAutofit/>
          </a:bodyPr>
          <a:lstStyle/>
          <a:p>
            <a:r>
              <a:rPr lang="ru-RU" sz="2000" b="1" dirty="0"/>
              <a:t>Обучение без учителя подразумевает наличие выборки для анализа, на которой ответы заранее не известны.</a:t>
            </a:r>
          </a:p>
          <a:p>
            <a:r>
              <a:rPr lang="ru-RU" sz="2200" b="1" dirty="0"/>
              <a:t>Кластеризация</a:t>
            </a:r>
            <a:r>
              <a:rPr lang="en-US" sz="2200" b="1" dirty="0"/>
              <a:t> (clustering)</a:t>
            </a:r>
            <a:r>
              <a:rPr lang="ru-RU" sz="2200" dirty="0"/>
              <a:t> -  сортировка выборки по кластерам по заданному критерию – без тренировочной выборки. </a:t>
            </a:r>
          </a:p>
          <a:p>
            <a:pPr lvl="1"/>
            <a:r>
              <a:rPr lang="ru-RU" sz="2000" dirty="0"/>
              <a:t>Например. если есть неразмеченная выборка фотографий кошек и собак их можно разбить по мере близости изображений.</a:t>
            </a:r>
          </a:p>
          <a:p>
            <a:pPr lvl="1"/>
            <a:r>
              <a:rPr lang="ru-RU" sz="2000" dirty="0"/>
              <a:t>Или надо снизить размерность выделив наиболее представительные образцы по определенной мере похожести – </a:t>
            </a:r>
            <a:r>
              <a:rPr lang="ru-RU" sz="2000" b="1" dirty="0"/>
              <a:t>задача снижения размерности</a:t>
            </a:r>
            <a:r>
              <a:rPr lang="en-US" sz="2000" b="1" dirty="0"/>
              <a:t> (dimension reduction)</a:t>
            </a:r>
            <a:r>
              <a:rPr lang="ru-RU" sz="2000" dirty="0"/>
              <a:t>.</a:t>
            </a:r>
          </a:p>
          <a:p>
            <a:pPr lvl="1"/>
            <a:r>
              <a:rPr lang="ru-RU" sz="2000" dirty="0"/>
              <a:t>Построение классификации по результатам классификации – </a:t>
            </a:r>
            <a:r>
              <a:rPr lang="ru-RU" sz="2000" b="1" dirty="0"/>
              <a:t>задача выделения признаков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921" y="4508149"/>
            <a:ext cx="2791202" cy="2196356"/>
          </a:xfrm>
          <a:prstGeom prst="rect">
            <a:avLst/>
          </a:prstGeom>
        </p:spPr>
      </p:pic>
      <p:sp>
        <p:nvSpPr>
          <p:cNvPr id="7" name="Стрелка вправо 6"/>
          <p:cNvSpPr/>
          <p:nvPr/>
        </p:nvSpPr>
        <p:spPr>
          <a:xfrm>
            <a:off x="5724128" y="5733256"/>
            <a:ext cx="720080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2129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autoencoder denos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827505"/>
            <a:ext cx="5444705" cy="199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634082"/>
          </a:xfrm>
        </p:spPr>
        <p:txBody>
          <a:bodyPr>
            <a:noAutofit/>
          </a:bodyPr>
          <a:lstStyle/>
          <a:p>
            <a:pPr lvl="2" algn="ctr" rtl="0">
              <a:spcBef>
                <a:spcPct val="0"/>
              </a:spcBef>
            </a:pPr>
            <a:r>
              <a:rPr lang="ru-RU" sz="2800" b="1" dirty="0"/>
              <a:t>Обучение без учителя</a:t>
            </a:r>
            <a:r>
              <a:rPr lang="en-US" sz="2800" b="1" dirty="0"/>
              <a:t> </a:t>
            </a:r>
            <a:r>
              <a:rPr lang="ru-RU" sz="2800" b="1" dirty="0"/>
              <a:t/>
            </a:r>
            <a:br>
              <a:rPr lang="ru-RU" sz="2800" b="1" dirty="0"/>
            </a:br>
            <a:r>
              <a:rPr lang="en-US" sz="2800" b="1" dirty="0"/>
              <a:t>(Unsupervised learning)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229600" cy="5832648"/>
          </a:xfrm>
        </p:spPr>
        <p:txBody>
          <a:bodyPr>
            <a:normAutofit/>
          </a:bodyPr>
          <a:lstStyle/>
          <a:p>
            <a:r>
              <a:rPr lang="ru-RU" sz="2000" b="1" dirty="0"/>
              <a:t>Обучение без учителя подразумевает наличие выборки для анализа, на которой ответы заранее не известны.</a:t>
            </a:r>
          </a:p>
          <a:p>
            <a:pPr marL="354013" lvl="1">
              <a:buFont typeface="Arial" panose="020B0604020202020204" pitchFamily="34" charset="0"/>
              <a:buChar char="•"/>
            </a:pPr>
            <a:r>
              <a:rPr lang="ru-RU" sz="2200" b="1" dirty="0" err="1"/>
              <a:t>Автокодирование</a:t>
            </a:r>
            <a:r>
              <a:rPr lang="en-US" sz="2200" b="1" dirty="0"/>
              <a:t> (</a:t>
            </a:r>
            <a:r>
              <a:rPr lang="en-US" sz="2200" b="1" dirty="0" err="1"/>
              <a:t>autocoder</a:t>
            </a:r>
            <a:r>
              <a:rPr lang="en-US" sz="2200" b="1" dirty="0"/>
              <a:t>)</a:t>
            </a:r>
            <a:r>
              <a:rPr lang="ru-RU" sz="2200" b="1" dirty="0"/>
              <a:t> </a:t>
            </a:r>
            <a:r>
              <a:rPr lang="ru-RU" sz="2200" dirty="0"/>
              <a:t>– создание системы, способной преобразовать входные данные в себя же на выходе, но с нетривиальными внутренними состояниями</a:t>
            </a:r>
          </a:p>
          <a:p>
            <a:pPr lvl="1"/>
            <a:r>
              <a:rPr lang="ru-RU" sz="2000" dirty="0"/>
              <a:t>Снижение размерности входных данных  (сжимание) с возможностью восстановления исходной выборки  - </a:t>
            </a:r>
            <a:r>
              <a:rPr lang="ru-RU" sz="2000" b="1" dirty="0"/>
              <a:t>задача </a:t>
            </a:r>
            <a:r>
              <a:rPr lang="ru-RU" sz="2000" b="1" dirty="0" err="1"/>
              <a:t>автокодирования</a:t>
            </a:r>
            <a:endParaRPr lang="ru-RU" sz="2000" b="1" dirty="0"/>
          </a:p>
          <a:p>
            <a:pPr lvl="1"/>
            <a:r>
              <a:rPr lang="ru-RU" sz="2000" dirty="0"/>
              <a:t>Создание система фильтрации шума – </a:t>
            </a:r>
            <a:r>
              <a:rPr lang="ru-RU" sz="2000" b="1" dirty="0"/>
              <a:t>задача шумового </a:t>
            </a:r>
            <a:r>
              <a:rPr lang="ru-RU" sz="2000" b="1" dirty="0" err="1"/>
              <a:t>автокодирования</a:t>
            </a:r>
            <a:endParaRPr lang="ru-RU" sz="2000" b="1" dirty="0"/>
          </a:p>
          <a:p>
            <a:pPr lvl="1"/>
            <a:r>
              <a:rPr lang="ru-RU" sz="2000" dirty="0"/>
              <a:t>Предварительное обучение нейронной сети на неразмеченных данных, перед тем, как обучить ее на размеченных – </a:t>
            </a:r>
            <a:r>
              <a:rPr lang="ru-RU" sz="2000" b="1" dirty="0"/>
              <a:t>задача </a:t>
            </a:r>
            <a:r>
              <a:rPr lang="ru-RU" sz="2000" b="1" dirty="0" err="1"/>
              <a:t>предобучения</a:t>
            </a:r>
            <a:r>
              <a:rPr lang="ru-RU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5069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9036496" cy="634082"/>
          </a:xfrm>
        </p:spPr>
        <p:txBody>
          <a:bodyPr>
            <a:noAutofit/>
          </a:bodyPr>
          <a:lstStyle/>
          <a:p>
            <a:pPr lvl="2" algn="ctr" rtl="0">
              <a:spcBef>
                <a:spcPct val="0"/>
              </a:spcBef>
            </a:pPr>
            <a:r>
              <a:rPr lang="ru-RU" sz="3200" b="1" dirty="0"/>
              <a:t>Полу контролируемое обучение</a:t>
            </a:r>
            <a:r>
              <a:rPr lang="en-US" sz="3200" b="1" dirty="0"/>
              <a:t> </a:t>
            </a: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/>
              <a:t>(</a:t>
            </a:r>
            <a:r>
              <a:rPr lang="en-US" sz="3200" b="1" dirty="0"/>
              <a:t>semi</a:t>
            </a:r>
            <a:r>
              <a:rPr lang="ru-RU" sz="3200" b="1" dirty="0"/>
              <a:t>-</a:t>
            </a:r>
            <a:r>
              <a:rPr lang="en-US" sz="3200" b="1" dirty="0"/>
              <a:t>supervised learning</a:t>
            </a:r>
            <a:r>
              <a:rPr lang="ru-RU" sz="3200" b="1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196752"/>
            <a:ext cx="8445624" cy="5655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/>
              <a:t>Обучение с полу-учителем  предполагает, что есть тренировочные объекты про которые что-то известно, но необязательно все, что нужно знать.</a:t>
            </a:r>
          </a:p>
          <a:p>
            <a:r>
              <a:rPr lang="ru-RU" sz="2000" b="1" dirty="0"/>
              <a:t>Обучение с подкреплением (</a:t>
            </a:r>
            <a:r>
              <a:rPr lang="en-US" sz="2000" b="1" dirty="0"/>
              <a:t>reinforcement learning</a:t>
            </a:r>
            <a:r>
              <a:rPr lang="ru-RU" sz="2000" b="1" dirty="0"/>
              <a:t>) </a:t>
            </a:r>
            <a:r>
              <a:rPr lang="ru-RU" sz="2000" dirty="0"/>
              <a:t>-  создание системы анализирующие определенную среду, по средствам воздействий и оценки результатов.</a:t>
            </a:r>
          </a:p>
          <a:p>
            <a:pPr lvl="1"/>
            <a:r>
              <a:rPr lang="ru-RU" sz="2000" dirty="0"/>
              <a:t>Например. обучение беспилотных автомобилей безаварийной езде или езде по маршруту методом «проб и ошибок». Или обучение робота равновесию.</a:t>
            </a:r>
          </a:p>
          <a:p>
            <a:pPr lvl="1"/>
            <a:r>
              <a:rPr lang="ru-RU" sz="2000" dirty="0"/>
              <a:t>Построение модели «черного ящика» (напр. какого-то неизвестного явления) путем воздействий и оценки результатов.</a:t>
            </a:r>
          </a:p>
        </p:txBody>
      </p:sp>
      <p:pic>
        <p:nvPicPr>
          <p:cNvPr id="6146" name="Picture 2" descr="https://www.researchgate.net/profile/David_Feil-Seifer/publication/322537496/figure/fig2/AS:583627708579841@1516159097573/Reinforcement-Learning-model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6" y="4739241"/>
            <a:ext cx="3756248" cy="211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reinforcement learning t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9" t="24809" r="35040" b="44223"/>
          <a:stretch/>
        </p:blipFill>
        <p:spPr bwMode="auto">
          <a:xfrm>
            <a:off x="4139952" y="4923477"/>
            <a:ext cx="4642299" cy="192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621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gan n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3" b="-382"/>
          <a:stretch/>
        </p:blipFill>
        <p:spPr bwMode="auto">
          <a:xfrm>
            <a:off x="283980" y="4437112"/>
            <a:ext cx="3842985" cy="21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gan nn styleGAN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120" y="3861048"/>
            <a:ext cx="4569024" cy="293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9036496" cy="634082"/>
          </a:xfrm>
        </p:spPr>
        <p:txBody>
          <a:bodyPr>
            <a:noAutofit/>
          </a:bodyPr>
          <a:lstStyle/>
          <a:p>
            <a:pPr lvl="2" algn="ctr" rtl="0">
              <a:spcBef>
                <a:spcPct val="0"/>
              </a:spcBef>
            </a:pPr>
            <a:r>
              <a:rPr lang="ru-RU" sz="3200" b="1" dirty="0"/>
              <a:t>Полу контролируемое обучение</a:t>
            </a:r>
            <a:r>
              <a:rPr lang="en-US" sz="3200" b="1" dirty="0"/>
              <a:t> </a:t>
            </a: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/>
              <a:t>(</a:t>
            </a:r>
            <a:r>
              <a:rPr lang="en-US" sz="3200" b="1" dirty="0"/>
              <a:t>semi</a:t>
            </a:r>
            <a:r>
              <a:rPr lang="ru-RU" sz="3200" b="1" dirty="0"/>
              <a:t>-</a:t>
            </a:r>
            <a:r>
              <a:rPr lang="en-US" sz="3200" b="1" dirty="0"/>
              <a:t>supervised learning</a:t>
            </a:r>
            <a:r>
              <a:rPr lang="ru-RU" sz="3200" b="1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019672"/>
            <a:ext cx="8445624" cy="583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1" dirty="0"/>
              <a:t>Обучение с полу-учителем  предполагает, что есть тренировочные объекты про которые что-то известно, но необязательно все, что нужно знать.</a:t>
            </a:r>
          </a:p>
          <a:p>
            <a:pPr marL="354013" lvl="1">
              <a:buFont typeface="Arial" panose="020B0604020202020204" pitchFamily="34" charset="0"/>
              <a:buChar char="•"/>
            </a:pPr>
            <a:r>
              <a:rPr lang="ru-RU" sz="2000" b="1" dirty="0"/>
              <a:t>Состязательное обучение</a:t>
            </a:r>
            <a:r>
              <a:rPr lang="en-US" sz="2000" b="1" dirty="0"/>
              <a:t> (adversarial learning)</a:t>
            </a:r>
            <a:r>
              <a:rPr lang="ru-RU" sz="2000" b="1" dirty="0"/>
              <a:t> </a:t>
            </a:r>
            <a:r>
              <a:rPr lang="ru-RU" sz="2000" dirty="0"/>
              <a:t>-  создание системы, пытающейся синтезировать данные, похожие на имеющей входные данные (необязательно размеченные).</a:t>
            </a:r>
          </a:p>
          <a:p>
            <a:pPr lvl="1"/>
            <a:r>
              <a:rPr lang="ru-RU" sz="1800" dirty="0"/>
              <a:t>Например. создание системы обучающейся определять какие купюры  синтезированы нейронной сетью, а какие настоящие (определение подделок).</a:t>
            </a:r>
          </a:p>
          <a:p>
            <a:pPr lvl="1"/>
            <a:r>
              <a:rPr lang="ru-RU" sz="1800" dirty="0"/>
              <a:t>Создание системы синтеза  последовательностей (маршрут, музыка,) по имеющимся входным данным.</a:t>
            </a:r>
          </a:p>
        </p:txBody>
      </p:sp>
    </p:spTree>
    <p:extLst>
      <p:ext uri="{BB962C8B-B14F-4D97-AF65-F5344CB8AC3E}">
        <p14:creationId xmlns:p14="http://schemas.microsoft.com/office/powerpoint/2010/main" val="386250458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1816</Words>
  <Application>Microsoft Office PowerPoint</Application>
  <PresentationFormat>Экран (4:3)</PresentationFormat>
  <Paragraphs>257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Helvetica</vt:lpstr>
      <vt:lpstr>Times New Roman</vt:lpstr>
      <vt:lpstr>Тема Office</vt:lpstr>
      <vt:lpstr>Основы нейронных сетей</vt:lpstr>
      <vt:lpstr>Нейронные сети – один из видов работы с искусственным интеллектом</vt:lpstr>
      <vt:lpstr>Обучение с учителем (Supervised learning)</vt:lpstr>
      <vt:lpstr>Обучение с учителем (Supervised learning)</vt:lpstr>
      <vt:lpstr>Обучение с учителем (Supervised learning)</vt:lpstr>
      <vt:lpstr>Обучение без учителя  (Unsupervised learning)</vt:lpstr>
      <vt:lpstr>Обучение без учителя  (Unsupervised learning)</vt:lpstr>
      <vt:lpstr>Полу контролируемое обучение  (semi-supervised learning)</vt:lpstr>
      <vt:lpstr>Полу контролируемое обучение  (semi-supervised learning)</vt:lpstr>
      <vt:lpstr>практические примеры задач, решаемых с помощью машинного обучения</vt:lpstr>
      <vt:lpstr>практические примеры задач, решаемых с помощью машинного обучения</vt:lpstr>
      <vt:lpstr>практические примеры задач, решаемых с помощью машинного обучения</vt:lpstr>
      <vt:lpstr>Принцип работы нейронных сетей</vt:lpstr>
      <vt:lpstr>Пример нейронной сети для распознавания лиц</vt:lpstr>
      <vt:lpstr>Фундаментальные теоремы обучения нейронных сетей</vt:lpstr>
      <vt:lpstr>Фундаментальные теоремы обучения нейронных сетей</vt:lpstr>
      <vt:lpstr>Фундаментальные теоремы обучения нейронных сетей</vt:lpstr>
      <vt:lpstr>Байесовская интерпретация НС</vt:lpstr>
      <vt:lpstr>Основные понятия. Перцептрон, слой</vt:lpstr>
      <vt:lpstr>Основные понятия. Синапс, матрица весов и понятие о инициализации весов</vt:lpstr>
      <vt:lpstr>Основные понятия. Функция активации – сигмоид, гиперболический тангенс, ReLU, пороговая</vt:lpstr>
      <vt:lpstr>Основные понятия. Многослойный перцептрон</vt:lpstr>
      <vt:lpstr>Основные понятия. Обучение нейронной сети</vt:lpstr>
      <vt:lpstr>Общий алгоритм обучения: </vt:lpstr>
      <vt:lpstr>Модель МакКаллока-Питтса</vt:lpstr>
      <vt:lpstr>Перцептрон Розенблата</vt:lpstr>
      <vt:lpstr>Перцептрон Розенблата. Обучение</vt:lpstr>
      <vt:lpstr>Перцептрон Розенблата. обучение</vt:lpstr>
      <vt:lpstr> Многослойным перцептрон по Румельхарту (MLP) </vt:lpstr>
      <vt:lpstr> Многослойным перцептрон по Румельхарту (MLP) </vt:lpstr>
      <vt:lpstr>Классификация нейронных сетей</vt:lpstr>
      <vt:lpstr>Классификация нейронных сетей</vt:lpstr>
      <vt:lpstr>Современные виды нейронных сетей. Сверочные нейронные сети</vt:lpstr>
      <vt:lpstr>Современные виды нейронных сетей. Рекуррентные сети</vt:lpstr>
      <vt:lpstr>Современные виды нейронных сетей. Обучение с подкреплением</vt:lpstr>
      <vt:lpstr>Современные виды нейронных сетей. Состязательные сети</vt:lpstr>
      <vt:lpstr>Автокодирующая сеть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RonkinMV</dc:creator>
  <cp:lastModifiedBy>Ronkin</cp:lastModifiedBy>
  <cp:revision>55</cp:revision>
  <dcterms:created xsi:type="dcterms:W3CDTF">2018-09-05T07:11:20Z</dcterms:created>
  <dcterms:modified xsi:type="dcterms:W3CDTF">2020-03-17T12:54:47Z</dcterms:modified>
</cp:coreProperties>
</file>